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Merriweather"/>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erriweather-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Merriweather-regular.fntdata"/><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font" Target="fonts/Merriweather-italic.fntdata"/><Relationship Id="rId6" Type="http://schemas.openxmlformats.org/officeDocument/2006/relationships/notesMaster" Target="notesMasters/notesMaster1.xml"/><Relationship Id="rId18" Type="http://schemas.openxmlformats.org/officeDocument/2006/relationships/font" Target="fonts/Merriweather-bold.fntdata"/><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png>
</file>

<file path=ppt/media/image12.png>
</file>

<file path=ppt/media/image13.gif>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png>
</file>

<file path=ppt/media/image27.png>
</file>

<file path=ppt/media/image28.gif>
</file>

<file path=ppt/media/image3.png>
</file>

<file path=ppt/media/image4.png>
</file>

<file path=ppt/media/image5.gif>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e51dc41796_2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e51dc41796_2_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3fc2bc791c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3fc2bc791c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e51dc41796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e51dc41796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3f9a7fbf6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3f9a7fbf6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3f9a7fbf6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3f9a7fbf6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3f9a7fbf6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3f9a7fbf6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3fbccf816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3fbccf816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3fbccf816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3fbccf816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3f9a7fbf67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3f9a7fbf6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3f9a7fbf6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3f9a7fbf6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rgbClr val="D9D9D9"/>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400"/>
              <a:buNone/>
              <a:defRPr sz="2400">
                <a:solidFill>
                  <a:schemeClr val="lt1"/>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59" name="Google Shape;59;p14"/>
          <p:cNvPicPr preferRelativeResize="0"/>
          <p:nvPr/>
        </p:nvPicPr>
        <p:blipFill rotWithShape="1">
          <a:blip r:embed="rId2">
            <a:alphaModFix/>
          </a:blip>
          <a:srcRect b="0" l="0" r="0" t="0"/>
          <a:stretch/>
        </p:blipFill>
        <p:spPr>
          <a:xfrm>
            <a:off x="586650" y="4221433"/>
            <a:ext cx="2857500" cy="688267"/>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60" name="Shape 60"/>
        <p:cNvGrpSpPr/>
        <p:nvPr/>
      </p:nvGrpSpPr>
      <p:grpSpPr>
        <a:xfrm>
          <a:off x="0" y="0"/>
          <a:ext cx="0" cy="0"/>
          <a:chOff x="0" y="0"/>
          <a:chExt cx="0" cy="0"/>
        </a:xfrm>
      </p:grpSpPr>
      <p:cxnSp>
        <p:nvCxnSpPr>
          <p:cNvPr id="61" name="Google Shape;61;p15"/>
          <p:cNvCxnSpPr/>
          <p:nvPr/>
        </p:nvCxnSpPr>
        <p:spPr>
          <a:xfrm>
            <a:off x="0" y="2998150"/>
            <a:ext cx="9144000" cy="0"/>
          </a:xfrm>
          <a:prstGeom prst="straightConnector1">
            <a:avLst/>
          </a:prstGeom>
          <a:noFill/>
          <a:ln cap="flat" cmpd="sng" w="19050">
            <a:solidFill>
              <a:srgbClr val="D9D9D9"/>
            </a:solidFill>
            <a:prstDash val="solid"/>
            <a:round/>
            <a:headEnd len="sm" w="sm" type="none"/>
            <a:tailEnd len="sm" w="sm" type="none"/>
          </a:ln>
        </p:spPr>
      </p:cxnSp>
      <p:sp>
        <p:nvSpPr>
          <p:cNvPr id="62" name="Google Shape;62;p15"/>
          <p:cNvSpPr txBox="1"/>
          <p:nvPr>
            <p:ph type="title"/>
          </p:nvPr>
        </p:nvSpPr>
        <p:spPr>
          <a:xfrm>
            <a:off x="510450" y="2057400"/>
            <a:ext cx="8123100" cy="778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3" name="Google Shape;63;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64" name="Google Shape;64;p15"/>
          <p:cNvPicPr preferRelativeResize="0"/>
          <p:nvPr/>
        </p:nvPicPr>
        <p:blipFill rotWithShape="1">
          <a:blip r:embed="rId2">
            <a:alphaModFix/>
          </a:blip>
          <a:srcRect b="0" l="0" r="0" t="0"/>
          <a:stretch/>
        </p:blipFill>
        <p:spPr>
          <a:xfrm>
            <a:off x="586650" y="4221433"/>
            <a:ext cx="2857500" cy="688267"/>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uromatch Academy" type="tx">
  <p:cSld name="TITLE_AND_BODY">
    <p:spTree>
      <p:nvGrpSpPr>
        <p:cNvPr id="65" name="Shape 65"/>
        <p:cNvGrpSpPr/>
        <p:nvPr/>
      </p:nvGrpSpPr>
      <p:grpSpPr>
        <a:xfrm>
          <a:off x="0" y="0"/>
          <a:ext cx="0" cy="0"/>
          <a:chOff x="0" y="0"/>
          <a:chExt cx="0" cy="0"/>
        </a:xfrm>
      </p:grpSpPr>
      <p:sp>
        <p:nvSpPr>
          <p:cNvPr id="66" name="Google Shape;66;p16"/>
          <p:cNvSpPr/>
          <p:nvPr/>
        </p:nvSpPr>
        <p:spPr>
          <a:xfrm>
            <a:off x="0" y="4832150"/>
            <a:ext cx="9144000" cy="3117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8" name="Google Shape;68;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69" name="Google Shape;69;p16"/>
          <p:cNvSpPr txBox="1"/>
          <p:nvPr/>
        </p:nvSpPr>
        <p:spPr>
          <a:xfrm>
            <a:off x="90525" y="4844025"/>
            <a:ext cx="4092300" cy="31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lang="en" sz="1200"/>
              <a:t>Brain Connectivity in Emotion Processing</a:t>
            </a:r>
            <a:endParaRPr b="1" i="0" sz="1200" u="none" cap="none" strike="noStrike">
              <a:solidFill>
                <a:srgbClr val="000000"/>
              </a:solidFill>
              <a:latin typeface="Arial"/>
              <a:ea typeface="Arial"/>
              <a:cs typeface="Arial"/>
              <a:sym typeface="Arial"/>
            </a:endParaRPr>
          </a:p>
        </p:txBody>
      </p:sp>
      <p:sp>
        <p:nvSpPr>
          <p:cNvPr id="70" name="Google Shape;70;p16"/>
          <p:cNvSpPr txBox="1"/>
          <p:nvPr>
            <p:ph idx="12" type="sldNum"/>
          </p:nvPr>
        </p:nvSpPr>
        <p:spPr>
          <a:xfrm>
            <a:off x="8472450" y="4821325"/>
            <a:ext cx="548700" cy="3345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71" name="Google Shape;71;p16"/>
          <p:cNvSpPr txBox="1"/>
          <p:nvPr/>
        </p:nvSpPr>
        <p:spPr>
          <a:xfrm>
            <a:off x="5043525" y="4844025"/>
            <a:ext cx="3539100" cy="334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1" lang="en" sz="1200"/>
              <a:t>Emoti-Conn</a:t>
            </a:r>
            <a:endParaRPr b="1" i="0" sz="12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pic>
        <p:nvPicPr>
          <p:cNvPr id="72" name="Google Shape;72;p16"/>
          <p:cNvPicPr preferRelativeResize="0"/>
          <p:nvPr/>
        </p:nvPicPr>
        <p:blipFill rotWithShape="1">
          <a:blip r:embed="rId2">
            <a:alphaModFix/>
          </a:blip>
          <a:srcRect b="0" l="0" r="0" t="0"/>
          <a:stretch/>
        </p:blipFill>
        <p:spPr>
          <a:xfrm>
            <a:off x="4456188" y="4832150"/>
            <a:ext cx="313980" cy="3117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uromatch Academy 1">
  <p:cSld name="TITLE_AND_BODY_1">
    <p:spTree>
      <p:nvGrpSpPr>
        <p:cNvPr id="73" name="Shape 73"/>
        <p:cNvGrpSpPr/>
        <p:nvPr/>
      </p:nvGrpSpPr>
      <p:grpSpPr>
        <a:xfrm>
          <a:off x="0" y="0"/>
          <a:ext cx="0" cy="0"/>
          <a:chOff x="0" y="0"/>
          <a:chExt cx="0" cy="0"/>
        </a:xfrm>
      </p:grpSpPr>
      <p:sp>
        <p:nvSpPr>
          <p:cNvPr id="74" name="Google Shape;74;p17"/>
          <p:cNvSpPr/>
          <p:nvPr/>
        </p:nvSpPr>
        <p:spPr>
          <a:xfrm>
            <a:off x="0" y="4832150"/>
            <a:ext cx="9144000" cy="3117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6" name="Google Shape;76;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77" name="Google Shape;77;p17"/>
          <p:cNvSpPr txBox="1"/>
          <p:nvPr/>
        </p:nvSpPr>
        <p:spPr>
          <a:xfrm>
            <a:off x="90525" y="4844025"/>
            <a:ext cx="4092300" cy="31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lang="en" sz="1200"/>
              <a:t>Brain Connectivity in Emotion Processing</a:t>
            </a:r>
            <a:endParaRPr b="1" i="0" sz="1200" u="none" cap="none" strike="noStrike">
              <a:solidFill>
                <a:srgbClr val="000000"/>
              </a:solidFill>
              <a:latin typeface="Arial"/>
              <a:ea typeface="Arial"/>
              <a:cs typeface="Arial"/>
              <a:sym typeface="Arial"/>
            </a:endParaRPr>
          </a:p>
        </p:txBody>
      </p:sp>
      <p:sp>
        <p:nvSpPr>
          <p:cNvPr id="78" name="Google Shape;78;p17"/>
          <p:cNvSpPr txBox="1"/>
          <p:nvPr>
            <p:ph idx="12" type="sldNum"/>
          </p:nvPr>
        </p:nvSpPr>
        <p:spPr>
          <a:xfrm>
            <a:off x="8472450" y="4821325"/>
            <a:ext cx="548700" cy="3345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79" name="Google Shape;79;p17"/>
          <p:cNvSpPr txBox="1"/>
          <p:nvPr/>
        </p:nvSpPr>
        <p:spPr>
          <a:xfrm>
            <a:off x="5043525" y="4844025"/>
            <a:ext cx="3539100" cy="334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1" lang="en" sz="1200"/>
              <a:t>The Wiggly Caterpillars</a:t>
            </a:r>
            <a:endParaRPr b="1" i="0" sz="12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pic>
        <p:nvPicPr>
          <p:cNvPr id="80" name="Google Shape;80;p17"/>
          <p:cNvPicPr preferRelativeResize="0"/>
          <p:nvPr/>
        </p:nvPicPr>
        <p:blipFill rotWithShape="1">
          <a:blip r:embed="rId2">
            <a:alphaModFix/>
          </a:blip>
          <a:srcRect b="0" l="0" r="0" t="0"/>
          <a:stretch/>
        </p:blipFill>
        <p:spPr>
          <a:xfrm>
            <a:off x="4456188" y="4832150"/>
            <a:ext cx="313980" cy="3117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1" name="Shape 81"/>
        <p:cNvGrpSpPr/>
        <p:nvPr/>
      </p:nvGrpSpPr>
      <p:grpSpPr>
        <a:xfrm>
          <a:off x="0" y="0"/>
          <a:ext cx="0" cy="0"/>
          <a:chOff x="0" y="0"/>
          <a:chExt cx="0" cy="0"/>
        </a:xfrm>
      </p:grpSpPr>
      <p:sp>
        <p:nvSpPr>
          <p:cNvPr id="82" name="Google Shape;82;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3" name="Google Shape;83;p1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84" name="Google Shape;84;p1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85" name="Google Shape;85;p18"/>
          <p:cNvSpPr/>
          <p:nvPr/>
        </p:nvSpPr>
        <p:spPr>
          <a:xfrm>
            <a:off x="0" y="4832150"/>
            <a:ext cx="9144000" cy="3117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8"/>
          <p:cNvSpPr txBox="1"/>
          <p:nvPr/>
        </p:nvSpPr>
        <p:spPr>
          <a:xfrm>
            <a:off x="90525" y="4844025"/>
            <a:ext cx="4092300" cy="31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Speaker name ⦁ Topic of day</a:t>
            </a:r>
            <a:endParaRPr b="1" i="0" sz="1200" u="none" cap="none" strike="noStrike">
              <a:solidFill>
                <a:srgbClr val="000000"/>
              </a:solidFill>
              <a:latin typeface="Arial"/>
              <a:ea typeface="Arial"/>
              <a:cs typeface="Arial"/>
              <a:sym typeface="Arial"/>
            </a:endParaRPr>
          </a:p>
        </p:txBody>
      </p:sp>
      <p:sp>
        <p:nvSpPr>
          <p:cNvPr id="87" name="Google Shape;87;p18"/>
          <p:cNvSpPr txBox="1"/>
          <p:nvPr>
            <p:ph idx="12" type="sldNum"/>
          </p:nvPr>
        </p:nvSpPr>
        <p:spPr>
          <a:xfrm>
            <a:off x="8472450" y="4821325"/>
            <a:ext cx="548700" cy="3345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88" name="Google Shape;88;p18"/>
          <p:cNvSpPr txBox="1"/>
          <p:nvPr/>
        </p:nvSpPr>
        <p:spPr>
          <a:xfrm>
            <a:off x="5043525" y="4844025"/>
            <a:ext cx="3539100" cy="334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Week 2 ⦁ Day 1 ⦁ Tutorial 3</a:t>
            </a:r>
            <a:endParaRPr b="1" i="0" sz="1200" u="none" cap="none" strike="noStrike">
              <a:solidFill>
                <a:srgbClr val="000000"/>
              </a:solidFill>
              <a:latin typeface="Arial"/>
              <a:ea typeface="Arial"/>
              <a:cs typeface="Arial"/>
              <a:sym typeface="Arial"/>
            </a:endParaRPr>
          </a:p>
        </p:txBody>
      </p:sp>
      <p:pic>
        <p:nvPicPr>
          <p:cNvPr id="89" name="Google Shape;89;p18"/>
          <p:cNvPicPr preferRelativeResize="0"/>
          <p:nvPr/>
        </p:nvPicPr>
        <p:blipFill rotWithShape="1">
          <a:blip r:embed="rId2">
            <a:alphaModFix/>
          </a:blip>
          <a:srcRect b="0" l="0" r="0" t="0"/>
          <a:stretch/>
        </p:blipFill>
        <p:spPr>
          <a:xfrm>
            <a:off x="4456188" y="4832150"/>
            <a:ext cx="313980" cy="3117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0" name="Shape 90"/>
        <p:cNvGrpSpPr/>
        <p:nvPr/>
      </p:nvGrpSpPr>
      <p:grpSpPr>
        <a:xfrm>
          <a:off x="0" y="0"/>
          <a:ext cx="0" cy="0"/>
          <a:chOff x="0" y="0"/>
          <a:chExt cx="0" cy="0"/>
        </a:xfrm>
      </p:grpSpPr>
      <p:sp>
        <p:nvSpPr>
          <p:cNvPr id="91" name="Google Shape;91;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2" name="Google Shape;92;p19"/>
          <p:cNvSpPr/>
          <p:nvPr/>
        </p:nvSpPr>
        <p:spPr>
          <a:xfrm>
            <a:off x="0" y="4832150"/>
            <a:ext cx="9144000" cy="3117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9"/>
          <p:cNvSpPr txBox="1"/>
          <p:nvPr/>
        </p:nvSpPr>
        <p:spPr>
          <a:xfrm>
            <a:off x="90525" y="4844025"/>
            <a:ext cx="4092300" cy="31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Speaker name ⦁ Topic of day</a:t>
            </a:r>
            <a:endParaRPr b="1" i="0" sz="1200" u="none" cap="none" strike="noStrike">
              <a:solidFill>
                <a:srgbClr val="000000"/>
              </a:solidFill>
              <a:latin typeface="Arial"/>
              <a:ea typeface="Arial"/>
              <a:cs typeface="Arial"/>
              <a:sym typeface="Arial"/>
            </a:endParaRPr>
          </a:p>
        </p:txBody>
      </p:sp>
      <p:sp>
        <p:nvSpPr>
          <p:cNvPr id="94" name="Google Shape;94;p19"/>
          <p:cNvSpPr txBox="1"/>
          <p:nvPr>
            <p:ph idx="12" type="sldNum"/>
          </p:nvPr>
        </p:nvSpPr>
        <p:spPr>
          <a:xfrm>
            <a:off x="8472450" y="4821325"/>
            <a:ext cx="548700" cy="3345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95" name="Google Shape;95;p19"/>
          <p:cNvSpPr txBox="1"/>
          <p:nvPr/>
        </p:nvSpPr>
        <p:spPr>
          <a:xfrm>
            <a:off x="5043525" y="4844025"/>
            <a:ext cx="3539100" cy="334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Week 2 ⦁ Day 1 ⦁ Tutorial 3</a:t>
            </a:r>
            <a:endParaRPr b="1" i="0" sz="1200" u="none" cap="none" strike="noStrike">
              <a:solidFill>
                <a:srgbClr val="000000"/>
              </a:solidFill>
              <a:latin typeface="Arial"/>
              <a:ea typeface="Arial"/>
              <a:cs typeface="Arial"/>
              <a:sym typeface="Arial"/>
            </a:endParaRPr>
          </a:p>
        </p:txBody>
      </p:sp>
      <p:pic>
        <p:nvPicPr>
          <p:cNvPr id="96" name="Google Shape;96;p19"/>
          <p:cNvPicPr preferRelativeResize="0"/>
          <p:nvPr/>
        </p:nvPicPr>
        <p:blipFill rotWithShape="1">
          <a:blip r:embed="rId2">
            <a:alphaModFix/>
          </a:blip>
          <a:srcRect b="0" l="0" r="0" t="0"/>
          <a:stretch/>
        </p:blipFill>
        <p:spPr>
          <a:xfrm>
            <a:off x="4456188" y="4832150"/>
            <a:ext cx="313980" cy="3117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2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9" name="Google Shape;99;p2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00" name="Google Shape;100;p20"/>
          <p:cNvSpPr/>
          <p:nvPr/>
        </p:nvSpPr>
        <p:spPr>
          <a:xfrm>
            <a:off x="0" y="4832150"/>
            <a:ext cx="9144000" cy="3117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0"/>
          <p:cNvSpPr txBox="1"/>
          <p:nvPr/>
        </p:nvSpPr>
        <p:spPr>
          <a:xfrm>
            <a:off x="90525" y="4844025"/>
            <a:ext cx="4092300" cy="31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Speaker name ⦁ Topic of day</a:t>
            </a:r>
            <a:endParaRPr b="1" i="0" sz="1200" u="none" cap="none" strike="noStrike">
              <a:solidFill>
                <a:srgbClr val="000000"/>
              </a:solidFill>
              <a:latin typeface="Arial"/>
              <a:ea typeface="Arial"/>
              <a:cs typeface="Arial"/>
              <a:sym typeface="Arial"/>
            </a:endParaRPr>
          </a:p>
        </p:txBody>
      </p:sp>
      <p:sp>
        <p:nvSpPr>
          <p:cNvPr id="102" name="Google Shape;102;p20"/>
          <p:cNvSpPr txBox="1"/>
          <p:nvPr>
            <p:ph idx="12" type="sldNum"/>
          </p:nvPr>
        </p:nvSpPr>
        <p:spPr>
          <a:xfrm>
            <a:off x="8472450" y="4821325"/>
            <a:ext cx="548700" cy="3345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03" name="Google Shape;103;p20"/>
          <p:cNvSpPr txBox="1"/>
          <p:nvPr/>
        </p:nvSpPr>
        <p:spPr>
          <a:xfrm>
            <a:off x="5043525" y="4844025"/>
            <a:ext cx="3539100" cy="334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Week 2 ⦁ Day 1 ⦁ Tutorial 3</a:t>
            </a:r>
            <a:endParaRPr b="1" i="0" sz="1200" u="none" cap="none" strike="noStrike">
              <a:solidFill>
                <a:srgbClr val="000000"/>
              </a:solidFill>
              <a:latin typeface="Arial"/>
              <a:ea typeface="Arial"/>
              <a:cs typeface="Arial"/>
              <a:sym typeface="Arial"/>
            </a:endParaRPr>
          </a:p>
        </p:txBody>
      </p:sp>
      <p:pic>
        <p:nvPicPr>
          <p:cNvPr id="104" name="Google Shape;104;p20"/>
          <p:cNvPicPr preferRelativeResize="0"/>
          <p:nvPr/>
        </p:nvPicPr>
        <p:blipFill rotWithShape="1">
          <a:blip r:embed="rId2">
            <a:alphaModFix/>
          </a:blip>
          <a:srcRect b="0" l="0" r="0" t="0"/>
          <a:stretch/>
        </p:blipFill>
        <p:spPr>
          <a:xfrm>
            <a:off x="4456188" y="4832150"/>
            <a:ext cx="313980" cy="3117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D9D9D9"/>
        </a:solidFill>
      </p:bgPr>
    </p:bg>
    <p:spTree>
      <p:nvGrpSpPr>
        <p:cNvPr id="105" name="Shape 105"/>
        <p:cNvGrpSpPr/>
        <p:nvPr/>
      </p:nvGrpSpPr>
      <p:grpSpPr>
        <a:xfrm>
          <a:off x="0" y="0"/>
          <a:ext cx="0" cy="0"/>
          <a:chOff x="0" y="0"/>
          <a:chExt cx="0" cy="0"/>
        </a:xfrm>
      </p:grpSpPr>
      <p:sp>
        <p:nvSpPr>
          <p:cNvPr id="106" name="Google Shape;106;p21"/>
          <p:cNvSpPr txBox="1"/>
          <p:nvPr>
            <p:ph type="title"/>
          </p:nvPr>
        </p:nvSpPr>
        <p:spPr>
          <a:xfrm>
            <a:off x="490250" y="526350"/>
            <a:ext cx="57975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07" name="Google Shape;107;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08" name="Google Shape;108;p21"/>
          <p:cNvPicPr preferRelativeResize="0"/>
          <p:nvPr/>
        </p:nvPicPr>
        <p:blipFill rotWithShape="1">
          <a:blip r:embed="rId2">
            <a:alphaModFix/>
          </a:blip>
          <a:srcRect b="0" l="0" r="0" t="0"/>
          <a:stretch/>
        </p:blipFill>
        <p:spPr>
          <a:xfrm>
            <a:off x="586650" y="4221433"/>
            <a:ext cx="2857500" cy="68826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9" name="Shape 109"/>
        <p:cNvGrpSpPr/>
        <p:nvPr/>
      </p:nvGrpSpPr>
      <p:grpSpPr>
        <a:xfrm>
          <a:off x="0" y="0"/>
          <a:ext cx="0" cy="0"/>
          <a:chOff x="0" y="0"/>
          <a:chExt cx="0" cy="0"/>
        </a:xfrm>
      </p:grpSpPr>
      <p:sp>
        <p:nvSpPr>
          <p:cNvPr id="110" name="Google Shape;110;p22"/>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1" name="Google Shape;111;p22"/>
          <p:cNvCxnSpPr/>
          <p:nvPr/>
        </p:nvCxnSpPr>
        <p:spPr>
          <a:xfrm>
            <a:off x="5029675" y="4495500"/>
            <a:ext cx="468300" cy="0"/>
          </a:xfrm>
          <a:prstGeom prst="straightConnector1">
            <a:avLst/>
          </a:prstGeom>
          <a:noFill/>
          <a:ln cap="flat" cmpd="sng" w="19050">
            <a:solidFill>
              <a:srgbClr val="D9D9D9"/>
            </a:solidFill>
            <a:prstDash val="solid"/>
            <a:round/>
            <a:headEnd len="sm" w="sm" type="none"/>
            <a:tailEnd len="sm" w="sm" type="none"/>
          </a:ln>
        </p:spPr>
      </p:cxnSp>
      <p:sp>
        <p:nvSpPr>
          <p:cNvPr id="112" name="Google Shape;112;p22"/>
          <p:cNvSpPr txBox="1"/>
          <p:nvPr>
            <p:ph type="title"/>
          </p:nvPr>
        </p:nvSpPr>
        <p:spPr>
          <a:xfrm>
            <a:off x="265500" y="1205825"/>
            <a:ext cx="4045200" cy="150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13" name="Google Shape;113;p22"/>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4" name="Google Shape;114;p2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115" name="Google Shape;115;p22"/>
          <p:cNvSpPr/>
          <p:nvPr/>
        </p:nvSpPr>
        <p:spPr>
          <a:xfrm>
            <a:off x="0" y="4832150"/>
            <a:ext cx="9144000" cy="3117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2"/>
          <p:cNvSpPr txBox="1"/>
          <p:nvPr/>
        </p:nvSpPr>
        <p:spPr>
          <a:xfrm>
            <a:off x="90525" y="4844025"/>
            <a:ext cx="4092300" cy="31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How we built this</a:t>
            </a:r>
            <a:endParaRPr b="1" i="0" sz="1200" u="none" cap="none" strike="noStrike">
              <a:solidFill>
                <a:srgbClr val="000000"/>
              </a:solidFill>
              <a:latin typeface="Arial"/>
              <a:ea typeface="Arial"/>
              <a:cs typeface="Arial"/>
              <a:sym typeface="Arial"/>
            </a:endParaRPr>
          </a:p>
        </p:txBody>
      </p:sp>
      <p:sp>
        <p:nvSpPr>
          <p:cNvPr id="117" name="Google Shape;117;p22"/>
          <p:cNvSpPr txBox="1"/>
          <p:nvPr>
            <p:ph idx="12" type="sldNum"/>
          </p:nvPr>
        </p:nvSpPr>
        <p:spPr>
          <a:xfrm>
            <a:off x="8472450" y="4821325"/>
            <a:ext cx="548700" cy="3345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22"/>
          <p:cNvSpPr txBox="1"/>
          <p:nvPr/>
        </p:nvSpPr>
        <p:spPr>
          <a:xfrm>
            <a:off x="5043525" y="4844025"/>
            <a:ext cx="3539100" cy="334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Professional Development Session</a:t>
            </a:r>
            <a:endParaRPr b="1" i="0" sz="12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pic>
        <p:nvPicPr>
          <p:cNvPr id="119" name="Google Shape;119;p22"/>
          <p:cNvPicPr preferRelativeResize="0"/>
          <p:nvPr/>
        </p:nvPicPr>
        <p:blipFill rotWithShape="1">
          <a:blip r:embed="rId2">
            <a:alphaModFix/>
          </a:blip>
          <a:srcRect b="0" l="0" r="0" t="0"/>
          <a:stretch/>
        </p:blipFill>
        <p:spPr>
          <a:xfrm>
            <a:off x="4456188" y="4832150"/>
            <a:ext cx="313980" cy="3117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0" name="Shape 120"/>
        <p:cNvGrpSpPr/>
        <p:nvPr/>
      </p:nvGrpSpPr>
      <p:grpSpPr>
        <a:xfrm>
          <a:off x="0" y="0"/>
          <a:ext cx="0" cy="0"/>
          <a:chOff x="0" y="0"/>
          <a:chExt cx="0" cy="0"/>
        </a:xfrm>
      </p:grpSpPr>
      <p:sp>
        <p:nvSpPr>
          <p:cNvPr id="121" name="Google Shape;121;p23"/>
          <p:cNvSpPr txBox="1"/>
          <p:nvPr>
            <p:ph idx="1" type="body"/>
          </p:nvPr>
        </p:nvSpPr>
        <p:spPr>
          <a:xfrm>
            <a:off x="311700" y="423682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100"/>
              <a:buNone/>
              <a:defRPr sz="2100"/>
            </a:lvl1pPr>
          </a:lstStyle>
          <a:p/>
        </p:txBody>
      </p:sp>
      <p:sp>
        <p:nvSpPr>
          <p:cNvPr id="122" name="Google Shape;122;p23"/>
          <p:cNvSpPr/>
          <p:nvPr/>
        </p:nvSpPr>
        <p:spPr>
          <a:xfrm>
            <a:off x="0" y="4832150"/>
            <a:ext cx="9144000" cy="3117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3"/>
          <p:cNvSpPr txBox="1"/>
          <p:nvPr/>
        </p:nvSpPr>
        <p:spPr>
          <a:xfrm>
            <a:off x="90525" y="4844025"/>
            <a:ext cx="4092300" cy="31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Speaker name ⦁ Topic of day</a:t>
            </a:r>
            <a:endParaRPr b="1" i="0" sz="1200" u="none" cap="none" strike="noStrike">
              <a:solidFill>
                <a:srgbClr val="000000"/>
              </a:solidFill>
              <a:latin typeface="Arial"/>
              <a:ea typeface="Arial"/>
              <a:cs typeface="Arial"/>
              <a:sym typeface="Arial"/>
            </a:endParaRPr>
          </a:p>
        </p:txBody>
      </p:sp>
      <p:sp>
        <p:nvSpPr>
          <p:cNvPr id="124" name="Google Shape;124;p23"/>
          <p:cNvSpPr txBox="1"/>
          <p:nvPr>
            <p:ph idx="12" type="sldNum"/>
          </p:nvPr>
        </p:nvSpPr>
        <p:spPr>
          <a:xfrm>
            <a:off x="8472450" y="4821325"/>
            <a:ext cx="548700" cy="3345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25" name="Google Shape;125;p23"/>
          <p:cNvSpPr txBox="1"/>
          <p:nvPr/>
        </p:nvSpPr>
        <p:spPr>
          <a:xfrm>
            <a:off x="5043525" y="4844025"/>
            <a:ext cx="3539100" cy="334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Week 2 ⦁ Day 1 ⦁ Tutorial 3</a:t>
            </a:r>
            <a:endParaRPr b="1" i="0" sz="1200" u="none" cap="none" strike="noStrike">
              <a:solidFill>
                <a:srgbClr val="000000"/>
              </a:solidFill>
              <a:latin typeface="Arial"/>
              <a:ea typeface="Arial"/>
              <a:cs typeface="Arial"/>
              <a:sym typeface="Arial"/>
            </a:endParaRPr>
          </a:p>
        </p:txBody>
      </p:sp>
      <p:pic>
        <p:nvPicPr>
          <p:cNvPr id="126" name="Google Shape;126;p23"/>
          <p:cNvPicPr preferRelativeResize="0"/>
          <p:nvPr/>
        </p:nvPicPr>
        <p:blipFill rotWithShape="1">
          <a:blip r:embed="rId2">
            <a:alphaModFix/>
          </a:blip>
          <a:srcRect b="0" l="0" r="0" t="0"/>
          <a:stretch/>
        </p:blipFill>
        <p:spPr>
          <a:xfrm>
            <a:off x="4456188" y="4832150"/>
            <a:ext cx="313980" cy="3117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7" name="Shape 127"/>
        <p:cNvGrpSpPr/>
        <p:nvPr/>
      </p:nvGrpSpPr>
      <p:grpSpPr>
        <a:xfrm>
          <a:off x="0" y="0"/>
          <a:ext cx="0" cy="0"/>
          <a:chOff x="0" y="0"/>
          <a:chExt cx="0" cy="0"/>
        </a:xfrm>
      </p:grpSpPr>
      <p:sp>
        <p:nvSpPr>
          <p:cNvPr id="128" name="Google Shape;128;p24"/>
          <p:cNvSpPr txBox="1"/>
          <p:nvPr>
            <p:ph hasCustomPrompt="1" type="title"/>
          </p:nvPr>
        </p:nvSpPr>
        <p:spPr>
          <a:xfrm>
            <a:off x="311700" y="991475"/>
            <a:ext cx="8520600" cy="1917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0"/>
              <a:buNone/>
              <a:defRPr b="1" sz="14000"/>
            </a:lvl1pPr>
            <a:lvl2pPr lvl="1" algn="ctr">
              <a:lnSpc>
                <a:spcPct val="100000"/>
              </a:lnSpc>
              <a:spcBef>
                <a:spcPts val="0"/>
              </a:spcBef>
              <a:spcAft>
                <a:spcPts val="0"/>
              </a:spcAft>
              <a:buSzPts val="14000"/>
              <a:buNone/>
              <a:defRPr b="1" sz="14000"/>
            </a:lvl2pPr>
            <a:lvl3pPr lvl="2" algn="ctr">
              <a:lnSpc>
                <a:spcPct val="100000"/>
              </a:lnSpc>
              <a:spcBef>
                <a:spcPts val="0"/>
              </a:spcBef>
              <a:spcAft>
                <a:spcPts val="0"/>
              </a:spcAft>
              <a:buSzPts val="14000"/>
              <a:buNone/>
              <a:defRPr b="1" sz="14000"/>
            </a:lvl3pPr>
            <a:lvl4pPr lvl="3" algn="ctr">
              <a:lnSpc>
                <a:spcPct val="100000"/>
              </a:lnSpc>
              <a:spcBef>
                <a:spcPts val="0"/>
              </a:spcBef>
              <a:spcAft>
                <a:spcPts val="0"/>
              </a:spcAft>
              <a:buSzPts val="14000"/>
              <a:buNone/>
              <a:defRPr b="1" sz="14000"/>
            </a:lvl4pPr>
            <a:lvl5pPr lvl="4" algn="ctr">
              <a:lnSpc>
                <a:spcPct val="100000"/>
              </a:lnSpc>
              <a:spcBef>
                <a:spcPts val="0"/>
              </a:spcBef>
              <a:spcAft>
                <a:spcPts val="0"/>
              </a:spcAft>
              <a:buSzPts val="14000"/>
              <a:buNone/>
              <a:defRPr b="1" sz="14000"/>
            </a:lvl5pPr>
            <a:lvl6pPr lvl="5" algn="ctr">
              <a:lnSpc>
                <a:spcPct val="100000"/>
              </a:lnSpc>
              <a:spcBef>
                <a:spcPts val="0"/>
              </a:spcBef>
              <a:spcAft>
                <a:spcPts val="0"/>
              </a:spcAft>
              <a:buSzPts val="14000"/>
              <a:buNone/>
              <a:defRPr b="1" sz="14000"/>
            </a:lvl6pPr>
            <a:lvl7pPr lvl="6" algn="ctr">
              <a:lnSpc>
                <a:spcPct val="100000"/>
              </a:lnSpc>
              <a:spcBef>
                <a:spcPts val="0"/>
              </a:spcBef>
              <a:spcAft>
                <a:spcPts val="0"/>
              </a:spcAft>
              <a:buSzPts val="14000"/>
              <a:buNone/>
              <a:defRPr b="1" sz="14000"/>
            </a:lvl7pPr>
            <a:lvl8pPr lvl="7" algn="ctr">
              <a:lnSpc>
                <a:spcPct val="100000"/>
              </a:lnSpc>
              <a:spcBef>
                <a:spcPts val="0"/>
              </a:spcBef>
              <a:spcAft>
                <a:spcPts val="0"/>
              </a:spcAft>
              <a:buSzPts val="14000"/>
              <a:buNone/>
              <a:defRPr b="1" sz="14000"/>
            </a:lvl8pPr>
            <a:lvl9pPr lvl="8" algn="ctr">
              <a:lnSpc>
                <a:spcPct val="100000"/>
              </a:lnSpc>
              <a:spcBef>
                <a:spcPts val="0"/>
              </a:spcBef>
              <a:spcAft>
                <a:spcPts val="0"/>
              </a:spcAft>
              <a:buSzPts val="14000"/>
              <a:buNone/>
              <a:defRPr b="1" sz="14000"/>
            </a:lvl9pPr>
          </a:lstStyle>
          <a:p>
            <a:r>
              <a:t>xx%</a:t>
            </a:r>
          </a:p>
        </p:txBody>
      </p:sp>
      <p:sp>
        <p:nvSpPr>
          <p:cNvPr id="129" name="Google Shape;129;p24"/>
          <p:cNvSpPr txBox="1"/>
          <p:nvPr>
            <p:ph idx="1" type="body"/>
          </p:nvPr>
        </p:nvSpPr>
        <p:spPr>
          <a:xfrm>
            <a:off x="311700" y="3071300"/>
            <a:ext cx="8520600" cy="901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130" name="Google Shape;130;p24"/>
          <p:cNvSpPr/>
          <p:nvPr/>
        </p:nvSpPr>
        <p:spPr>
          <a:xfrm>
            <a:off x="0" y="4832150"/>
            <a:ext cx="9144000" cy="3117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4"/>
          <p:cNvSpPr txBox="1"/>
          <p:nvPr/>
        </p:nvSpPr>
        <p:spPr>
          <a:xfrm>
            <a:off x="90525" y="4844025"/>
            <a:ext cx="4092300" cy="31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Speaker name ⦁ Topic of day</a:t>
            </a:r>
            <a:endParaRPr b="1" i="0" sz="1200" u="none" cap="none" strike="noStrike">
              <a:solidFill>
                <a:srgbClr val="000000"/>
              </a:solidFill>
              <a:latin typeface="Arial"/>
              <a:ea typeface="Arial"/>
              <a:cs typeface="Arial"/>
              <a:sym typeface="Arial"/>
            </a:endParaRPr>
          </a:p>
        </p:txBody>
      </p:sp>
      <p:sp>
        <p:nvSpPr>
          <p:cNvPr id="132" name="Google Shape;132;p24"/>
          <p:cNvSpPr txBox="1"/>
          <p:nvPr>
            <p:ph idx="12" type="sldNum"/>
          </p:nvPr>
        </p:nvSpPr>
        <p:spPr>
          <a:xfrm>
            <a:off x="8472450" y="4821325"/>
            <a:ext cx="548700" cy="3345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33" name="Google Shape;133;p24"/>
          <p:cNvSpPr txBox="1"/>
          <p:nvPr/>
        </p:nvSpPr>
        <p:spPr>
          <a:xfrm>
            <a:off x="5043525" y="4844025"/>
            <a:ext cx="3539100" cy="334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Week 2 ⦁ Day 1 ⦁ Tutorial 3</a:t>
            </a:r>
            <a:endParaRPr b="1" i="0" sz="1200" u="none" cap="none" strike="noStrike">
              <a:solidFill>
                <a:srgbClr val="000000"/>
              </a:solidFill>
              <a:latin typeface="Arial"/>
              <a:ea typeface="Arial"/>
              <a:cs typeface="Arial"/>
              <a:sym typeface="Arial"/>
            </a:endParaRPr>
          </a:p>
        </p:txBody>
      </p:sp>
      <p:pic>
        <p:nvPicPr>
          <p:cNvPr id="134" name="Google Shape;134;p24"/>
          <p:cNvPicPr preferRelativeResize="0"/>
          <p:nvPr/>
        </p:nvPicPr>
        <p:blipFill rotWithShape="1">
          <a:blip r:embed="rId2">
            <a:alphaModFix/>
          </a:blip>
          <a:srcRect b="0" l="0" r="0" t="0"/>
          <a:stretch/>
        </p:blipFill>
        <p:spPr>
          <a:xfrm>
            <a:off x="4456188" y="4832150"/>
            <a:ext cx="313980" cy="31170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5" name="Shape 135"/>
        <p:cNvGrpSpPr/>
        <p:nvPr/>
      </p:nvGrpSpPr>
      <p:grpSpPr>
        <a:xfrm>
          <a:off x="0" y="0"/>
          <a:ext cx="0" cy="0"/>
          <a:chOff x="0" y="0"/>
          <a:chExt cx="0" cy="0"/>
        </a:xfrm>
      </p:grpSpPr>
      <p:sp>
        <p:nvSpPr>
          <p:cNvPr id="136" name="Google Shape;136;p25"/>
          <p:cNvSpPr/>
          <p:nvPr/>
        </p:nvSpPr>
        <p:spPr>
          <a:xfrm>
            <a:off x="0" y="4832150"/>
            <a:ext cx="9144000" cy="3117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25"/>
          <p:cNvSpPr txBox="1"/>
          <p:nvPr/>
        </p:nvSpPr>
        <p:spPr>
          <a:xfrm>
            <a:off x="90525" y="4844025"/>
            <a:ext cx="4092300" cy="31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Speaker name ⦁ Topic of day</a:t>
            </a:r>
            <a:endParaRPr b="1" i="0" sz="1200" u="none" cap="none" strike="noStrike">
              <a:solidFill>
                <a:srgbClr val="000000"/>
              </a:solidFill>
              <a:latin typeface="Arial"/>
              <a:ea typeface="Arial"/>
              <a:cs typeface="Arial"/>
              <a:sym typeface="Arial"/>
            </a:endParaRPr>
          </a:p>
        </p:txBody>
      </p:sp>
      <p:sp>
        <p:nvSpPr>
          <p:cNvPr id="138" name="Google Shape;138;p25"/>
          <p:cNvSpPr txBox="1"/>
          <p:nvPr>
            <p:ph idx="12" type="sldNum"/>
          </p:nvPr>
        </p:nvSpPr>
        <p:spPr>
          <a:xfrm>
            <a:off x="8472450" y="4821325"/>
            <a:ext cx="548700" cy="3345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25"/>
          <p:cNvSpPr txBox="1"/>
          <p:nvPr/>
        </p:nvSpPr>
        <p:spPr>
          <a:xfrm>
            <a:off x="5043525" y="4844025"/>
            <a:ext cx="3539100" cy="334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Week 2 ⦁ Day 1 ⦁ Tutorial 3</a:t>
            </a:r>
            <a:endParaRPr b="1" i="0" sz="1200" u="none" cap="none" strike="noStrike">
              <a:solidFill>
                <a:srgbClr val="000000"/>
              </a:solidFill>
              <a:latin typeface="Arial"/>
              <a:ea typeface="Arial"/>
              <a:cs typeface="Arial"/>
              <a:sym typeface="Arial"/>
            </a:endParaRPr>
          </a:p>
        </p:txBody>
      </p:sp>
      <p:pic>
        <p:nvPicPr>
          <p:cNvPr id="140" name="Google Shape;140;p25"/>
          <p:cNvPicPr preferRelativeResize="0"/>
          <p:nvPr/>
        </p:nvPicPr>
        <p:blipFill rotWithShape="1">
          <a:blip r:embed="rId2">
            <a:alphaModFix/>
          </a:blip>
          <a:srcRect b="0" l="0" r="0" t="0"/>
          <a:stretch/>
        </p:blipFill>
        <p:spPr>
          <a:xfrm>
            <a:off x="4456188" y="4832150"/>
            <a:ext cx="313980" cy="3117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2.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accent3"/>
              </a:buClr>
              <a:buSzPts val="1800"/>
              <a:buFont typeface="Arial"/>
              <a:buChar char="●"/>
              <a:defRPr b="0" i="0" sz="1800" u="none" cap="none" strike="noStrike">
                <a:solidFill>
                  <a:schemeClr val="accent3"/>
                </a:solidFill>
                <a:latin typeface="Arial"/>
                <a:ea typeface="Arial"/>
                <a:cs typeface="Arial"/>
                <a:sym typeface="Arial"/>
              </a:defRPr>
            </a:lvl1pPr>
            <a:lvl2pPr indent="-317500" lvl="1" marL="914400" marR="0" rtl="0" algn="l">
              <a:lnSpc>
                <a:spcPct val="115000"/>
              </a:lnSpc>
              <a:spcBef>
                <a:spcPts val="1600"/>
              </a:spcBef>
              <a:spcAft>
                <a:spcPts val="0"/>
              </a:spcAft>
              <a:buClr>
                <a:schemeClr val="accent3"/>
              </a:buClr>
              <a:buSzPts val="1400"/>
              <a:buFont typeface="Arial"/>
              <a:buChar char="○"/>
              <a:defRPr b="0" i="0" sz="1400" u="none" cap="none" strike="noStrike">
                <a:solidFill>
                  <a:schemeClr val="accent3"/>
                </a:solidFill>
                <a:latin typeface="Arial"/>
                <a:ea typeface="Arial"/>
                <a:cs typeface="Arial"/>
                <a:sym typeface="Arial"/>
              </a:defRPr>
            </a:lvl2pPr>
            <a:lvl3pPr indent="-317500" lvl="2" marL="1371600" marR="0" rtl="0" algn="l">
              <a:lnSpc>
                <a:spcPct val="115000"/>
              </a:lnSpc>
              <a:spcBef>
                <a:spcPts val="1600"/>
              </a:spcBef>
              <a:spcAft>
                <a:spcPts val="0"/>
              </a:spcAft>
              <a:buClr>
                <a:schemeClr val="accent3"/>
              </a:buClr>
              <a:buSzPts val="1400"/>
              <a:buFont typeface="Arial"/>
              <a:buChar char="■"/>
              <a:defRPr b="0" i="0" sz="1400" u="none" cap="none" strike="noStrike">
                <a:solidFill>
                  <a:schemeClr val="accent3"/>
                </a:solidFill>
                <a:latin typeface="Arial"/>
                <a:ea typeface="Arial"/>
                <a:cs typeface="Arial"/>
                <a:sym typeface="Arial"/>
              </a:defRPr>
            </a:lvl3pPr>
            <a:lvl4pPr indent="-317500" lvl="3" marL="1828800" marR="0" rtl="0" algn="l">
              <a:lnSpc>
                <a:spcPct val="115000"/>
              </a:lnSpc>
              <a:spcBef>
                <a:spcPts val="1600"/>
              </a:spcBef>
              <a:spcAft>
                <a:spcPts val="0"/>
              </a:spcAft>
              <a:buClr>
                <a:schemeClr val="accent3"/>
              </a:buClr>
              <a:buSzPts val="1400"/>
              <a:buFont typeface="Arial"/>
              <a:buChar char="●"/>
              <a:defRPr b="0" i="0" sz="1400" u="none" cap="none" strike="noStrike">
                <a:solidFill>
                  <a:schemeClr val="accent3"/>
                </a:solidFill>
                <a:latin typeface="Arial"/>
                <a:ea typeface="Arial"/>
                <a:cs typeface="Arial"/>
                <a:sym typeface="Arial"/>
              </a:defRPr>
            </a:lvl4pPr>
            <a:lvl5pPr indent="-317500" lvl="4" marL="2286000" marR="0" rtl="0" algn="l">
              <a:lnSpc>
                <a:spcPct val="115000"/>
              </a:lnSpc>
              <a:spcBef>
                <a:spcPts val="1600"/>
              </a:spcBef>
              <a:spcAft>
                <a:spcPts val="0"/>
              </a:spcAft>
              <a:buClr>
                <a:schemeClr val="accent3"/>
              </a:buClr>
              <a:buSzPts val="1400"/>
              <a:buFont typeface="Arial"/>
              <a:buChar char="○"/>
              <a:defRPr b="0" i="0" sz="1400" u="none" cap="none" strike="noStrike">
                <a:solidFill>
                  <a:schemeClr val="accent3"/>
                </a:solidFill>
                <a:latin typeface="Arial"/>
                <a:ea typeface="Arial"/>
                <a:cs typeface="Arial"/>
                <a:sym typeface="Arial"/>
              </a:defRPr>
            </a:lvl5pPr>
            <a:lvl6pPr indent="-317500" lvl="5" marL="2743200" marR="0" rtl="0" algn="l">
              <a:lnSpc>
                <a:spcPct val="115000"/>
              </a:lnSpc>
              <a:spcBef>
                <a:spcPts val="1600"/>
              </a:spcBef>
              <a:spcAft>
                <a:spcPts val="0"/>
              </a:spcAft>
              <a:buClr>
                <a:schemeClr val="accent3"/>
              </a:buClr>
              <a:buSzPts val="1400"/>
              <a:buFont typeface="Arial"/>
              <a:buChar char="■"/>
              <a:defRPr b="0" i="0" sz="1400" u="none" cap="none" strike="noStrike">
                <a:solidFill>
                  <a:schemeClr val="accent3"/>
                </a:solidFill>
                <a:latin typeface="Arial"/>
                <a:ea typeface="Arial"/>
                <a:cs typeface="Arial"/>
                <a:sym typeface="Arial"/>
              </a:defRPr>
            </a:lvl6pPr>
            <a:lvl7pPr indent="-317500" lvl="6" marL="3200400" marR="0" rtl="0" algn="l">
              <a:lnSpc>
                <a:spcPct val="115000"/>
              </a:lnSpc>
              <a:spcBef>
                <a:spcPts val="1600"/>
              </a:spcBef>
              <a:spcAft>
                <a:spcPts val="0"/>
              </a:spcAft>
              <a:buClr>
                <a:schemeClr val="accent3"/>
              </a:buClr>
              <a:buSzPts val="1400"/>
              <a:buFont typeface="Arial"/>
              <a:buChar char="●"/>
              <a:defRPr b="0" i="0" sz="1400" u="none" cap="none" strike="noStrike">
                <a:solidFill>
                  <a:schemeClr val="accent3"/>
                </a:solidFill>
                <a:latin typeface="Arial"/>
                <a:ea typeface="Arial"/>
                <a:cs typeface="Arial"/>
                <a:sym typeface="Arial"/>
              </a:defRPr>
            </a:lvl7pPr>
            <a:lvl8pPr indent="-317500" lvl="7" marL="3657600" marR="0" rtl="0" algn="l">
              <a:lnSpc>
                <a:spcPct val="115000"/>
              </a:lnSpc>
              <a:spcBef>
                <a:spcPts val="1600"/>
              </a:spcBef>
              <a:spcAft>
                <a:spcPts val="0"/>
              </a:spcAft>
              <a:buClr>
                <a:schemeClr val="accent3"/>
              </a:buClr>
              <a:buSzPts val="1400"/>
              <a:buFont typeface="Arial"/>
              <a:buChar char="○"/>
              <a:defRPr b="0" i="0" sz="1400" u="none" cap="none" strike="noStrike">
                <a:solidFill>
                  <a:schemeClr val="accent3"/>
                </a:solidFill>
                <a:latin typeface="Arial"/>
                <a:ea typeface="Arial"/>
                <a:cs typeface="Arial"/>
                <a:sym typeface="Arial"/>
              </a:defRPr>
            </a:lvl8pPr>
            <a:lvl9pPr indent="-317500" lvl="8" marL="4114800" marR="0" rtl="0" algn="l">
              <a:lnSpc>
                <a:spcPct val="115000"/>
              </a:lnSpc>
              <a:spcBef>
                <a:spcPts val="1600"/>
              </a:spcBef>
              <a:spcAft>
                <a:spcPts val="1600"/>
              </a:spcAft>
              <a:buClr>
                <a:schemeClr val="accent3"/>
              </a:buClr>
              <a:buSzPts val="1400"/>
              <a:buFont typeface="Arial"/>
              <a:buChar char="■"/>
              <a:defRPr b="0" i="0" sz="1400" u="none" cap="none" strike="noStrike">
                <a:solidFill>
                  <a:schemeClr val="accent3"/>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3.gif"/><Relationship Id="rId4" Type="http://schemas.openxmlformats.org/officeDocument/2006/relationships/image" Target="../media/image28.gif"/><Relationship Id="rId5" Type="http://schemas.openxmlformats.org/officeDocument/2006/relationships/image" Target="../media/image6.jpg"/><Relationship Id="rId6" Type="http://schemas.openxmlformats.org/officeDocument/2006/relationships/image" Target="../media/image1.jpg"/><Relationship Id="rId7"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5.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6.jpg"/><Relationship Id="rId5" Type="http://schemas.openxmlformats.org/officeDocument/2006/relationships/image" Target="../media/image8.jpg"/><Relationship Id="rId6" Type="http://schemas.openxmlformats.org/officeDocument/2006/relationships/image" Target="../media/image15.jpg"/><Relationship Id="rId7"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20.png"/><Relationship Id="rId4" Type="http://schemas.openxmlformats.org/officeDocument/2006/relationships/image" Target="../media/image22.png"/><Relationship Id="rId5" Type="http://schemas.openxmlformats.org/officeDocument/2006/relationships/image" Target="../media/image18.png"/><Relationship Id="rId6"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21.png"/><Relationship Id="rId5" Type="http://schemas.openxmlformats.org/officeDocument/2006/relationships/image" Target="../media/image14.png"/><Relationship Id="rId6" Type="http://schemas.openxmlformats.org/officeDocument/2006/relationships/image" Target="../media/image24.png"/><Relationship Id="rId7"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19.png"/><Relationship Id="rId6"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25.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ph type="ctrTitle"/>
          </p:nvPr>
        </p:nvSpPr>
        <p:spPr>
          <a:xfrm>
            <a:off x="304800" y="1015650"/>
            <a:ext cx="9144000" cy="1588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 sz="3600"/>
              <a:t>Brain Connectivity in Emotion Processing</a:t>
            </a:r>
            <a:endParaRPr sz="3200"/>
          </a:p>
        </p:txBody>
      </p:sp>
      <p:sp>
        <p:nvSpPr>
          <p:cNvPr id="146" name="Google Shape;146;p26"/>
          <p:cNvSpPr txBox="1"/>
          <p:nvPr>
            <p:ph idx="1" type="subTitle"/>
          </p:nvPr>
        </p:nvSpPr>
        <p:spPr>
          <a:xfrm>
            <a:off x="0" y="2953725"/>
            <a:ext cx="8934600" cy="63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1800"/>
              <a:t>By: Tapasi Brahma, Prabir Das, Ali Mohammadnezhad, Preet Lodaya, Abeera Ajaz, Mrittika Dey, Anudeep Vadrevu</a:t>
            </a:r>
            <a:endParaRPr sz="1800"/>
          </a:p>
          <a:p>
            <a:pPr indent="0" lvl="0" marL="0" rtl="0" algn="r">
              <a:lnSpc>
                <a:spcPct val="100000"/>
              </a:lnSpc>
              <a:spcBef>
                <a:spcPts val="0"/>
              </a:spcBef>
              <a:spcAft>
                <a:spcPts val="0"/>
              </a:spcAft>
              <a:buSzPts val="2400"/>
              <a:buNone/>
            </a:pPr>
            <a:r>
              <a:rPr lang="en" sz="1900"/>
              <a:t>                                                                         </a:t>
            </a:r>
            <a:endParaRPr sz="1900"/>
          </a:p>
          <a:p>
            <a:pPr indent="0" lvl="0" marL="0" rtl="0" algn="r">
              <a:lnSpc>
                <a:spcPct val="100000"/>
              </a:lnSpc>
              <a:spcBef>
                <a:spcPts val="0"/>
              </a:spcBef>
              <a:spcAft>
                <a:spcPts val="0"/>
              </a:spcAft>
              <a:buSzPts val="2400"/>
              <a:buNone/>
            </a:pPr>
            <a:r>
              <a:rPr lang="en" sz="1800"/>
              <a:t>Group: Emoti-Conn</a:t>
            </a:r>
            <a:endParaRPr sz="1800"/>
          </a:p>
          <a:p>
            <a:pPr indent="0" lvl="0" marL="0" rtl="0" algn="r">
              <a:spcBef>
                <a:spcPts val="0"/>
              </a:spcBef>
              <a:spcAft>
                <a:spcPts val="0"/>
              </a:spcAft>
              <a:buSzPts val="2400"/>
              <a:buNone/>
            </a:pPr>
            <a:r>
              <a:rPr lang="en" sz="1800"/>
              <a:t>Pod: Babute</a:t>
            </a:r>
            <a:endParaRPr sz="1800"/>
          </a:p>
          <a:p>
            <a:pPr indent="0" lvl="0" marL="0" rtl="0" algn="r">
              <a:lnSpc>
                <a:spcPct val="100000"/>
              </a:lnSpc>
              <a:spcBef>
                <a:spcPts val="0"/>
              </a:spcBef>
              <a:spcAft>
                <a:spcPts val="0"/>
              </a:spcAft>
              <a:buSzPts val="2400"/>
              <a:buNone/>
            </a:pPr>
            <a:r>
              <a:rPr lang="en" sz="1800"/>
              <a:t>                TAs : Emeka Ogbuju, Ashish Sahoo</a:t>
            </a:r>
            <a:endParaRPr sz="1800"/>
          </a:p>
          <a:p>
            <a:pPr indent="0" lvl="0" marL="0" rtl="0" algn="r">
              <a:lnSpc>
                <a:spcPct val="100000"/>
              </a:lnSpc>
              <a:spcBef>
                <a:spcPts val="0"/>
              </a:spcBef>
              <a:spcAft>
                <a:spcPts val="0"/>
              </a:spcAft>
              <a:buSzPts val="2400"/>
              <a:buNone/>
            </a:pPr>
            <a:r>
              <a:rPr lang="en" sz="1800"/>
              <a:t>          Project Mentor: Dr. Sven Bestmann                                       </a:t>
            </a:r>
            <a:endParaRPr sz="1800"/>
          </a:p>
          <a:p>
            <a:pPr indent="0" lvl="0" marL="0" rtl="0" algn="r">
              <a:lnSpc>
                <a:spcPct val="100000"/>
              </a:lnSpc>
              <a:spcBef>
                <a:spcPts val="0"/>
              </a:spcBef>
              <a:spcAft>
                <a:spcPts val="0"/>
              </a:spcAft>
              <a:buSzPts val="2400"/>
              <a:buNone/>
            </a:pPr>
            <a:r>
              <a:t/>
            </a:r>
            <a:endParaRPr sz="1800"/>
          </a:p>
        </p:txBody>
      </p:sp>
      <p:sp>
        <p:nvSpPr>
          <p:cNvPr id="147" name="Google Shape;147;p26"/>
          <p:cNvSpPr txBox="1"/>
          <p:nvPr/>
        </p:nvSpPr>
        <p:spPr>
          <a:xfrm>
            <a:off x="573125" y="355625"/>
            <a:ext cx="507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0000"/>
              </a:solidFill>
            </a:endParaRPr>
          </a:p>
        </p:txBody>
      </p:sp>
      <p:pic>
        <p:nvPicPr>
          <p:cNvPr id="148" name="Google Shape;148;p26"/>
          <p:cNvPicPr preferRelativeResize="0"/>
          <p:nvPr/>
        </p:nvPicPr>
        <p:blipFill rotWithShape="1">
          <a:blip r:embed="rId3">
            <a:alphaModFix/>
          </a:blip>
          <a:srcRect b="0" l="0" r="0" t="0"/>
          <a:stretch/>
        </p:blipFill>
        <p:spPr>
          <a:xfrm>
            <a:off x="3403100" y="304795"/>
            <a:ext cx="2177400" cy="1490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8000">
                <a:latin typeface="Merriweather"/>
                <a:ea typeface="Merriweather"/>
                <a:cs typeface="Merriweather"/>
                <a:sym typeface="Merriweather"/>
              </a:rPr>
              <a:t> </a:t>
            </a:r>
            <a:endParaRPr sz="8000">
              <a:latin typeface="Merriweather"/>
              <a:ea typeface="Merriweather"/>
              <a:cs typeface="Merriweather"/>
              <a:sym typeface="Merriweather"/>
            </a:endParaRPr>
          </a:p>
          <a:p>
            <a:pPr indent="0" lvl="0" marL="0" rtl="0" algn="ctr">
              <a:spcBef>
                <a:spcPts val="0"/>
              </a:spcBef>
              <a:spcAft>
                <a:spcPts val="0"/>
              </a:spcAft>
              <a:buNone/>
            </a:pPr>
            <a:r>
              <a:rPr lang="en" sz="8000">
                <a:latin typeface="Merriweather"/>
                <a:ea typeface="Merriweather"/>
                <a:cs typeface="Merriweather"/>
                <a:sym typeface="Merriweather"/>
              </a:rPr>
              <a:t>THANK YOU!!</a:t>
            </a:r>
            <a:endParaRPr sz="8000">
              <a:latin typeface="Merriweather"/>
              <a:ea typeface="Merriweather"/>
              <a:cs typeface="Merriweather"/>
              <a:sym typeface="Merriweather"/>
            </a:endParaRPr>
          </a:p>
        </p:txBody>
      </p:sp>
    </p:spTree>
  </p:cSld>
  <p:clrMapOvr>
    <a:masterClrMapping/>
  </p:clrMapOvr>
  <mc:AlternateContent>
    <mc:Choice Requires="p14">
      <p:transition spd="slow" p14:dur="10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txBox="1"/>
          <p:nvPr>
            <p:ph type="title"/>
          </p:nvPr>
        </p:nvSpPr>
        <p:spPr>
          <a:xfrm>
            <a:off x="231350" y="73350"/>
            <a:ext cx="8520600" cy="5727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u="sng"/>
              <a:t>Background:</a:t>
            </a:r>
            <a:endParaRPr b="1" u="sng"/>
          </a:p>
        </p:txBody>
      </p:sp>
      <p:sp>
        <p:nvSpPr>
          <p:cNvPr id="154" name="Google Shape;154;p27"/>
          <p:cNvSpPr txBox="1"/>
          <p:nvPr>
            <p:ph idx="1" type="body"/>
          </p:nvPr>
        </p:nvSpPr>
        <p:spPr>
          <a:xfrm>
            <a:off x="231350" y="770725"/>
            <a:ext cx="6125400" cy="822000"/>
          </a:xfrm>
          <a:prstGeom prst="rect">
            <a:avLst/>
          </a:prstGeom>
          <a:ln>
            <a:noFill/>
          </a:ln>
        </p:spPr>
        <p:txBody>
          <a:bodyPr anchorCtr="0" anchor="t" bIns="91425" lIns="91425" spcFirstLastPara="1" rIns="91425" wrap="square" tIns="91425">
            <a:noAutofit/>
          </a:bodyPr>
          <a:lstStyle/>
          <a:p>
            <a:pPr indent="-330200" lvl="0" marL="457200" rtl="0" algn="l">
              <a:lnSpc>
                <a:spcPct val="90000"/>
              </a:lnSpc>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How are the brain regions believed to be associated with negative emotion processing?</a:t>
            </a:r>
            <a:endParaRPr sz="1600">
              <a:solidFill>
                <a:srgbClr val="000000"/>
              </a:solidFill>
              <a:latin typeface="Calibri"/>
              <a:ea typeface="Calibri"/>
              <a:cs typeface="Calibri"/>
              <a:sym typeface="Calibri"/>
            </a:endParaRPr>
          </a:p>
          <a:p>
            <a:pPr indent="-330200" lvl="0" marL="457200" rtl="0" algn="l">
              <a:lnSpc>
                <a:spcPct val="90000"/>
              </a:lnSpc>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Broadly, there are 4 regions of interest:</a:t>
            </a:r>
            <a:endParaRPr b="1" sz="1600">
              <a:solidFill>
                <a:srgbClr val="000000"/>
              </a:solidFill>
              <a:latin typeface="Times New Roman"/>
              <a:ea typeface="Times New Roman"/>
              <a:cs typeface="Times New Roman"/>
              <a:sym typeface="Times New Roman"/>
            </a:endParaRPr>
          </a:p>
          <a:p>
            <a:pPr indent="0" lvl="0" marL="45720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45720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lnSpc>
                <a:spcPct val="90000"/>
              </a:lnSpc>
              <a:spcBef>
                <a:spcPts val="0"/>
              </a:spcBef>
              <a:spcAft>
                <a:spcPts val="0"/>
              </a:spcAft>
              <a:buNone/>
            </a:pPr>
            <a:r>
              <a:t/>
            </a:r>
            <a:endParaRPr sz="2400">
              <a:solidFill>
                <a:srgbClr val="000000"/>
              </a:solidFill>
              <a:latin typeface="Calibri"/>
              <a:ea typeface="Calibri"/>
              <a:cs typeface="Calibri"/>
              <a:sym typeface="Calibri"/>
            </a:endParaRPr>
          </a:p>
          <a:p>
            <a:pPr indent="0" lvl="0" marL="22860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22860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228600" rtl="0" algn="l">
              <a:lnSpc>
                <a:spcPct val="90000"/>
              </a:lnSpc>
              <a:spcBef>
                <a:spcPts val="0"/>
              </a:spcBef>
              <a:spcAft>
                <a:spcPts val="0"/>
              </a:spcAft>
              <a:buNone/>
            </a:pPr>
            <a:r>
              <a:t/>
            </a:r>
            <a:endParaRPr b="1" sz="1600">
              <a:solidFill>
                <a:srgbClr val="000000"/>
              </a:solidFill>
              <a:latin typeface="Times New Roman"/>
              <a:ea typeface="Times New Roman"/>
              <a:cs typeface="Times New Roman"/>
              <a:sym typeface="Times New Roman"/>
            </a:endParaRPr>
          </a:p>
          <a:p>
            <a:pPr indent="0" lvl="0" marL="228600" rtl="0" algn="l">
              <a:lnSpc>
                <a:spcPct val="90000"/>
              </a:lnSpc>
              <a:spcBef>
                <a:spcPts val="0"/>
              </a:spcBef>
              <a:spcAft>
                <a:spcPts val="0"/>
              </a:spcAft>
              <a:buNone/>
            </a:pPr>
            <a:r>
              <a:t/>
            </a:r>
            <a:endParaRPr sz="2100">
              <a:solidFill>
                <a:srgbClr val="000000"/>
              </a:solidFill>
              <a:latin typeface="Times New Roman"/>
              <a:ea typeface="Times New Roman"/>
              <a:cs typeface="Times New Roman"/>
              <a:sym typeface="Times New Roman"/>
            </a:endParaRPr>
          </a:p>
        </p:txBody>
      </p:sp>
      <p:pic>
        <p:nvPicPr>
          <p:cNvPr id="155" name="Google Shape;155;p27"/>
          <p:cNvPicPr preferRelativeResize="0"/>
          <p:nvPr/>
        </p:nvPicPr>
        <p:blipFill>
          <a:blip r:embed="rId3">
            <a:alphaModFix/>
          </a:blip>
          <a:stretch>
            <a:fillRect/>
          </a:stretch>
        </p:blipFill>
        <p:spPr>
          <a:xfrm>
            <a:off x="437825" y="1639202"/>
            <a:ext cx="1394100" cy="1394100"/>
          </a:xfrm>
          <a:prstGeom prst="rect">
            <a:avLst/>
          </a:prstGeom>
          <a:noFill/>
          <a:ln>
            <a:noFill/>
          </a:ln>
        </p:spPr>
      </p:pic>
      <p:pic>
        <p:nvPicPr>
          <p:cNvPr id="156" name="Google Shape;156;p27"/>
          <p:cNvPicPr preferRelativeResize="0"/>
          <p:nvPr/>
        </p:nvPicPr>
        <p:blipFill>
          <a:blip r:embed="rId4">
            <a:alphaModFix/>
          </a:blip>
          <a:stretch>
            <a:fillRect/>
          </a:stretch>
        </p:blipFill>
        <p:spPr>
          <a:xfrm>
            <a:off x="2116825" y="1592775"/>
            <a:ext cx="1559474" cy="1216400"/>
          </a:xfrm>
          <a:prstGeom prst="rect">
            <a:avLst/>
          </a:prstGeom>
          <a:noFill/>
          <a:ln>
            <a:noFill/>
          </a:ln>
        </p:spPr>
      </p:pic>
      <p:pic>
        <p:nvPicPr>
          <p:cNvPr id="157" name="Google Shape;157;p27"/>
          <p:cNvPicPr preferRelativeResize="0"/>
          <p:nvPr/>
        </p:nvPicPr>
        <p:blipFill>
          <a:blip r:embed="rId5">
            <a:alphaModFix/>
          </a:blip>
          <a:stretch>
            <a:fillRect/>
          </a:stretch>
        </p:blipFill>
        <p:spPr>
          <a:xfrm>
            <a:off x="7268350" y="1639200"/>
            <a:ext cx="1123575" cy="1123575"/>
          </a:xfrm>
          <a:prstGeom prst="rect">
            <a:avLst/>
          </a:prstGeom>
          <a:noFill/>
          <a:ln>
            <a:noFill/>
          </a:ln>
        </p:spPr>
      </p:pic>
      <p:pic>
        <p:nvPicPr>
          <p:cNvPr id="158" name="Google Shape;158;p27"/>
          <p:cNvPicPr preferRelativeResize="0"/>
          <p:nvPr/>
        </p:nvPicPr>
        <p:blipFill rotWithShape="1">
          <a:blip r:embed="rId6">
            <a:alphaModFix/>
          </a:blip>
          <a:srcRect b="15668" l="0" r="8775" t="0"/>
          <a:stretch/>
        </p:blipFill>
        <p:spPr>
          <a:xfrm>
            <a:off x="3961212" y="1639199"/>
            <a:ext cx="2395624" cy="1447950"/>
          </a:xfrm>
          <a:prstGeom prst="rect">
            <a:avLst/>
          </a:prstGeom>
          <a:noFill/>
          <a:ln>
            <a:noFill/>
          </a:ln>
        </p:spPr>
      </p:pic>
      <p:sp>
        <p:nvSpPr>
          <p:cNvPr id="159" name="Google Shape;159;p27"/>
          <p:cNvSpPr/>
          <p:nvPr/>
        </p:nvSpPr>
        <p:spPr>
          <a:xfrm>
            <a:off x="5034738" y="1916775"/>
            <a:ext cx="653100" cy="240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7"/>
          <p:cNvSpPr txBox="1"/>
          <p:nvPr/>
        </p:nvSpPr>
        <p:spPr>
          <a:xfrm>
            <a:off x="497975" y="2963450"/>
            <a:ext cx="1394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a:t>Hippocampus</a:t>
            </a:r>
            <a:endParaRPr i="1"/>
          </a:p>
          <a:p>
            <a:pPr indent="0" lvl="0" marL="0" rtl="0" algn="ctr">
              <a:spcBef>
                <a:spcPts val="0"/>
              </a:spcBef>
              <a:spcAft>
                <a:spcPts val="0"/>
              </a:spcAft>
              <a:buNone/>
            </a:pPr>
            <a:r>
              <a:rPr i="1" lang="en"/>
              <a:t>(1 ROI)</a:t>
            </a:r>
            <a:endParaRPr i="1"/>
          </a:p>
        </p:txBody>
      </p:sp>
      <p:sp>
        <p:nvSpPr>
          <p:cNvPr id="161" name="Google Shape;161;p27"/>
          <p:cNvSpPr txBox="1"/>
          <p:nvPr/>
        </p:nvSpPr>
        <p:spPr>
          <a:xfrm>
            <a:off x="2346150" y="2855600"/>
            <a:ext cx="1049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a:t>Insula</a:t>
            </a:r>
            <a:endParaRPr i="1"/>
          </a:p>
          <a:p>
            <a:pPr indent="0" lvl="0" marL="0" rtl="0" algn="ctr">
              <a:spcBef>
                <a:spcPts val="0"/>
              </a:spcBef>
              <a:spcAft>
                <a:spcPts val="0"/>
              </a:spcAft>
              <a:buNone/>
            </a:pPr>
            <a:r>
              <a:rPr i="1" lang="en"/>
              <a:t>(8 ROIs)</a:t>
            </a:r>
            <a:endParaRPr i="1"/>
          </a:p>
        </p:txBody>
      </p:sp>
      <p:sp>
        <p:nvSpPr>
          <p:cNvPr id="162" name="Google Shape;162;p27"/>
          <p:cNvSpPr txBox="1"/>
          <p:nvPr/>
        </p:nvSpPr>
        <p:spPr>
          <a:xfrm>
            <a:off x="4334400" y="3087150"/>
            <a:ext cx="1810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a:t>Medial Prefrontal Cortex (15 ROIs)</a:t>
            </a:r>
            <a:endParaRPr i="1"/>
          </a:p>
        </p:txBody>
      </p:sp>
      <p:sp>
        <p:nvSpPr>
          <p:cNvPr id="163" name="Google Shape;163;p27"/>
          <p:cNvSpPr txBox="1"/>
          <p:nvPr/>
        </p:nvSpPr>
        <p:spPr>
          <a:xfrm>
            <a:off x="7268350" y="2855600"/>
            <a:ext cx="1559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t>Dorsolateral Prefrontal Cortex </a:t>
            </a:r>
            <a:endParaRPr i="1"/>
          </a:p>
          <a:p>
            <a:pPr indent="0" lvl="0" marL="0" rtl="0" algn="l">
              <a:spcBef>
                <a:spcPts val="0"/>
              </a:spcBef>
              <a:spcAft>
                <a:spcPts val="0"/>
              </a:spcAft>
              <a:buNone/>
            </a:pPr>
            <a:r>
              <a:rPr i="1" lang="en"/>
              <a:t>(13 ROIs)</a:t>
            </a:r>
            <a:endParaRPr i="1"/>
          </a:p>
        </p:txBody>
      </p:sp>
      <p:sp>
        <p:nvSpPr>
          <p:cNvPr id="164" name="Google Shape;164;p27"/>
          <p:cNvSpPr txBox="1"/>
          <p:nvPr/>
        </p:nvSpPr>
        <p:spPr>
          <a:xfrm>
            <a:off x="280550" y="3179975"/>
            <a:ext cx="8422200" cy="2295300"/>
          </a:xfrm>
          <a:prstGeom prst="rect">
            <a:avLst/>
          </a:prstGeom>
          <a:noFill/>
          <a:ln>
            <a:noFill/>
          </a:ln>
        </p:spPr>
        <p:txBody>
          <a:bodyPr anchorCtr="0" anchor="t" bIns="91425" lIns="91425" spcFirstLastPara="1" rIns="91425" wrap="square" tIns="91425">
            <a:spAutoFit/>
          </a:bodyPr>
          <a:lstStyle/>
          <a:p>
            <a:pPr indent="0" lvl="0" marL="0" rtl="0" algn="l">
              <a:lnSpc>
                <a:spcPct val="108000"/>
              </a:lnSpc>
              <a:spcBef>
                <a:spcPts val="0"/>
              </a:spcBef>
              <a:spcAft>
                <a:spcPts val="0"/>
              </a:spcAft>
              <a:buNone/>
            </a:pPr>
            <a:r>
              <a:t/>
            </a:r>
            <a:endParaRPr b="1" sz="1600">
              <a:highlight>
                <a:srgbClr val="FFFFFF"/>
              </a:highlight>
              <a:latin typeface="Times New Roman"/>
              <a:ea typeface="Times New Roman"/>
              <a:cs typeface="Times New Roman"/>
              <a:sym typeface="Times New Roman"/>
            </a:endParaRPr>
          </a:p>
          <a:p>
            <a:pPr indent="0" lvl="0" marL="0" rtl="0" algn="l">
              <a:lnSpc>
                <a:spcPct val="108000"/>
              </a:lnSpc>
              <a:spcBef>
                <a:spcPts val="0"/>
              </a:spcBef>
              <a:spcAft>
                <a:spcPts val="0"/>
              </a:spcAft>
              <a:buNone/>
            </a:pPr>
            <a:r>
              <a:rPr b="1" lang="en" sz="1600">
                <a:highlight>
                  <a:srgbClr val="FFFFFF"/>
                </a:highlight>
                <a:latin typeface="Times New Roman"/>
                <a:ea typeface="Times New Roman"/>
                <a:cs typeface="Times New Roman"/>
                <a:sym typeface="Times New Roman"/>
              </a:rPr>
              <a:t>Literature:</a:t>
            </a:r>
            <a:endParaRPr b="1" sz="1600">
              <a:highlight>
                <a:srgbClr val="FFFFFF"/>
              </a:highlight>
              <a:latin typeface="Times New Roman"/>
              <a:ea typeface="Times New Roman"/>
              <a:cs typeface="Times New Roman"/>
              <a:sym typeface="Times New Roman"/>
            </a:endParaRPr>
          </a:p>
          <a:p>
            <a:pPr indent="0" lvl="0" marL="0" rtl="0" algn="l">
              <a:lnSpc>
                <a:spcPct val="108000"/>
              </a:lnSpc>
              <a:spcBef>
                <a:spcPts val="0"/>
              </a:spcBef>
              <a:spcAft>
                <a:spcPts val="0"/>
              </a:spcAft>
              <a:buNone/>
            </a:pPr>
            <a:r>
              <a:t/>
            </a:r>
            <a:endParaRPr sz="1200">
              <a:highlight>
                <a:srgbClr val="FFFFFF"/>
              </a:highlight>
              <a:latin typeface="Times New Roman"/>
              <a:ea typeface="Times New Roman"/>
              <a:cs typeface="Times New Roman"/>
              <a:sym typeface="Times New Roman"/>
            </a:endParaRPr>
          </a:p>
          <a:p>
            <a:pPr indent="0" lvl="0" marL="0" rtl="0" algn="l">
              <a:lnSpc>
                <a:spcPct val="108000"/>
              </a:lnSpc>
              <a:spcBef>
                <a:spcPts val="0"/>
              </a:spcBef>
              <a:spcAft>
                <a:spcPts val="0"/>
              </a:spcAft>
              <a:buNone/>
            </a:pPr>
            <a:r>
              <a:rPr lang="en" sz="1200">
                <a:highlight>
                  <a:srgbClr val="FFFFFF"/>
                </a:highlight>
                <a:latin typeface="Times New Roman"/>
                <a:ea typeface="Times New Roman"/>
                <a:cs typeface="Times New Roman"/>
                <a:sym typeface="Times New Roman"/>
              </a:rPr>
              <a:t>Hariri,A.R.,Tessitore,A.,Mattay,V.S.,Fera,F.,Weinberger,D.R.,2002.The amygdala response to emotional stimuli : a comparison of faces and scenes. Neuroimage 17, 317-323.</a:t>
            </a:r>
            <a:endParaRPr sz="1200">
              <a:highlight>
                <a:srgbClr val="FFFFFF"/>
              </a:highlight>
              <a:latin typeface="Times New Roman"/>
              <a:ea typeface="Times New Roman"/>
              <a:cs typeface="Times New Roman"/>
              <a:sym typeface="Times New Roman"/>
            </a:endParaRPr>
          </a:p>
          <a:p>
            <a:pPr indent="0" lvl="0" marL="0" rtl="0" algn="l">
              <a:lnSpc>
                <a:spcPct val="138000"/>
              </a:lnSpc>
              <a:spcBef>
                <a:spcPts val="0"/>
              </a:spcBef>
              <a:spcAft>
                <a:spcPts val="0"/>
              </a:spcAft>
              <a:buNone/>
            </a:pPr>
            <a:r>
              <a:rPr lang="en" sz="1200">
                <a:highlight>
                  <a:srgbClr val="FFFFFF"/>
                </a:highlight>
                <a:latin typeface="Times New Roman"/>
                <a:ea typeface="Times New Roman"/>
                <a:cs typeface="Times New Roman"/>
                <a:sym typeface="Times New Roman"/>
              </a:rPr>
              <a:t>Matthew F.Glasser, Timothy S.Coalson, </a:t>
            </a:r>
            <a:r>
              <a:rPr lang="en" sz="1200">
                <a:solidFill>
                  <a:srgbClr val="222222"/>
                </a:solidFill>
                <a:highlight>
                  <a:srgbClr val="FFFFFF"/>
                </a:highlight>
                <a:latin typeface="Times New Roman"/>
                <a:ea typeface="Times New Roman"/>
                <a:cs typeface="Times New Roman"/>
                <a:sym typeface="Times New Roman"/>
              </a:rPr>
              <a:t>A Multi-modal Parcellation of Human Cerebral Cortex, Nature 536, 171-178 (2016)</a:t>
            </a:r>
            <a:endParaRPr sz="1200">
              <a:solidFill>
                <a:srgbClr val="222222"/>
              </a:solidFill>
              <a:highlight>
                <a:srgbClr val="FFFFFF"/>
              </a:highlight>
              <a:latin typeface="Times New Roman"/>
              <a:ea typeface="Times New Roman"/>
              <a:cs typeface="Times New Roman"/>
              <a:sym typeface="Times New Roman"/>
            </a:endParaRPr>
          </a:p>
          <a:p>
            <a:pPr indent="0" lvl="0" marL="0" rtl="0" algn="l">
              <a:lnSpc>
                <a:spcPct val="138000"/>
              </a:lnSpc>
              <a:spcBef>
                <a:spcPts val="0"/>
              </a:spcBef>
              <a:spcAft>
                <a:spcPts val="0"/>
              </a:spcAft>
              <a:buNone/>
            </a:pPr>
            <a:r>
              <a:rPr lang="en" sz="1200">
                <a:highlight>
                  <a:srgbClr val="FFFFFF"/>
                </a:highlight>
                <a:latin typeface="Times New Roman"/>
                <a:ea typeface="Times New Roman"/>
                <a:cs typeface="Times New Roman"/>
                <a:sym typeface="Times New Roman"/>
              </a:rPr>
              <a:t>Y</a:t>
            </a:r>
            <a:r>
              <a:rPr lang="en" sz="1200">
                <a:highlight>
                  <a:schemeClr val="lt1"/>
                </a:highlight>
                <a:latin typeface="Times New Roman"/>
                <a:ea typeface="Times New Roman"/>
                <a:cs typeface="Times New Roman"/>
                <a:sym typeface="Times New Roman"/>
              </a:rPr>
              <a:t>asaman Shahhosseini and Michelle F. Miranda, </a:t>
            </a:r>
            <a:r>
              <a:rPr lang="en" sz="1200">
                <a:highlight>
                  <a:srgbClr val="FFFFFF"/>
                </a:highlight>
                <a:latin typeface="Times New Roman"/>
                <a:ea typeface="Times New Roman"/>
                <a:cs typeface="Times New Roman"/>
                <a:sym typeface="Times New Roman"/>
              </a:rPr>
              <a:t> Functional Connectivity Methods and Their Applications in fMRI Data</a:t>
            </a:r>
            <a:endParaRPr sz="1200">
              <a:highlight>
                <a:srgbClr val="FFFFFF"/>
              </a:highlight>
              <a:latin typeface="Times New Roman"/>
              <a:ea typeface="Times New Roman"/>
              <a:cs typeface="Times New Roman"/>
              <a:sym typeface="Times New Roman"/>
            </a:endParaRPr>
          </a:p>
          <a:p>
            <a:pPr indent="0" lvl="0" marL="0" rtl="0" algn="l">
              <a:lnSpc>
                <a:spcPct val="138000"/>
              </a:lnSpc>
              <a:spcBef>
                <a:spcPts val="0"/>
              </a:spcBef>
              <a:spcAft>
                <a:spcPts val="0"/>
              </a:spcAft>
              <a:buNone/>
            </a:pPr>
            <a:r>
              <a:t/>
            </a:r>
            <a:endParaRPr sz="1200">
              <a:solidFill>
                <a:srgbClr val="2222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a:p>
        </p:txBody>
      </p:sp>
      <p:pic>
        <p:nvPicPr>
          <p:cNvPr id="165" name="Google Shape;165;p27"/>
          <p:cNvPicPr preferRelativeResize="0"/>
          <p:nvPr/>
        </p:nvPicPr>
        <p:blipFill>
          <a:blip r:embed="rId7">
            <a:alphaModFix/>
          </a:blip>
          <a:stretch>
            <a:fillRect/>
          </a:stretch>
        </p:blipFill>
        <p:spPr>
          <a:xfrm>
            <a:off x="6356749" y="186201"/>
            <a:ext cx="2621375" cy="1360174"/>
          </a:xfrm>
          <a:prstGeom prst="rect">
            <a:avLst/>
          </a:prstGeom>
          <a:noFill/>
          <a:ln>
            <a:noFill/>
          </a:ln>
        </p:spPr>
      </p:pic>
    </p:spTree>
  </p:cSld>
  <p:clrMapOvr>
    <a:masterClrMapping/>
  </p:clrMapOvr>
  <mc:AlternateContent>
    <mc:Choice Requires="p14">
      <p:transition spd="slow" p14:dur="10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000"/>
                                        <p:tgtEl>
                                          <p:spTgt spid="156"/>
                                        </p:tgtEl>
                                      </p:cBhvr>
                                    </p:animEffect>
                                  </p:childTnLst>
                                </p:cTn>
                              </p:par>
                              <p:par>
                                <p:cTn fill="hold" nodeType="with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par>
                                <p:cTn fill="hold" nodeType="with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par>
                                <p:cTn fill="hold" nodeType="with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par>
                                <p:cTn fill="hold" nodeType="with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8"/>
          <p:cNvSpPr txBox="1"/>
          <p:nvPr>
            <p:ph type="title"/>
          </p:nvPr>
        </p:nvSpPr>
        <p:spPr>
          <a:xfrm>
            <a:off x="311700" y="-883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u="sng"/>
              <a:t>Hypothesis:</a:t>
            </a:r>
            <a:endParaRPr b="1" u="sng"/>
          </a:p>
        </p:txBody>
      </p:sp>
      <p:sp>
        <p:nvSpPr>
          <p:cNvPr id="171" name="Google Shape;171;p28"/>
          <p:cNvSpPr txBox="1"/>
          <p:nvPr>
            <p:ph idx="1" type="body"/>
          </p:nvPr>
        </p:nvSpPr>
        <p:spPr>
          <a:xfrm>
            <a:off x="311700" y="484325"/>
            <a:ext cx="8753100" cy="677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solidFill>
                  <a:schemeClr val="dk1"/>
                </a:solidFill>
                <a:highlight>
                  <a:srgbClr val="FFFFFF"/>
                </a:highlight>
                <a:latin typeface="Calibri"/>
                <a:ea typeface="Calibri"/>
                <a:cs typeface="Calibri"/>
                <a:sym typeface="Calibri"/>
              </a:rPr>
              <a:t>Q: Does the activity in the brain regions, associated with emotion, increase during emotion processing ? </a:t>
            </a:r>
            <a:endParaRPr i="1" sz="1600">
              <a:solidFill>
                <a:schemeClr val="dk1"/>
              </a:solidFill>
              <a:latin typeface="Calibri"/>
              <a:ea typeface="Calibri"/>
              <a:cs typeface="Calibri"/>
              <a:sym typeface="Calibri"/>
            </a:endParaRPr>
          </a:p>
        </p:txBody>
      </p:sp>
      <p:pic>
        <p:nvPicPr>
          <p:cNvPr id="172" name="Google Shape;172;p28"/>
          <p:cNvPicPr preferRelativeResize="0"/>
          <p:nvPr/>
        </p:nvPicPr>
        <p:blipFill>
          <a:blip r:embed="rId3">
            <a:alphaModFix/>
          </a:blip>
          <a:stretch>
            <a:fillRect/>
          </a:stretch>
        </p:blipFill>
        <p:spPr>
          <a:xfrm>
            <a:off x="2033575" y="3009900"/>
            <a:ext cx="4772025" cy="1724025"/>
          </a:xfrm>
          <a:prstGeom prst="rect">
            <a:avLst/>
          </a:prstGeom>
          <a:noFill/>
          <a:ln>
            <a:noFill/>
          </a:ln>
        </p:spPr>
      </p:pic>
      <p:sp>
        <p:nvSpPr>
          <p:cNvPr id="173" name="Google Shape;173;p28"/>
          <p:cNvSpPr txBox="1"/>
          <p:nvPr/>
        </p:nvSpPr>
        <p:spPr>
          <a:xfrm>
            <a:off x="311688" y="842588"/>
            <a:ext cx="8381400" cy="1176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highlight>
                  <a:srgbClr val="FFFFFF"/>
                </a:highlight>
                <a:latin typeface="Calibri"/>
                <a:ea typeface="Calibri"/>
                <a:cs typeface="Calibri"/>
                <a:sym typeface="Calibri"/>
              </a:rPr>
              <a:t>Q: Does the functional connectivity between the brain regions, associated with emotion, increase during emotion processing ?</a:t>
            </a:r>
            <a:endParaRPr sz="1600">
              <a:solidFill>
                <a:schemeClr val="dk1"/>
              </a:solidFill>
              <a:highlight>
                <a:srgbClr val="FFFFFF"/>
              </a:highlight>
              <a:latin typeface="Calibri"/>
              <a:ea typeface="Calibri"/>
              <a:cs typeface="Calibri"/>
              <a:sym typeface="Calibri"/>
            </a:endParaRPr>
          </a:p>
          <a:p>
            <a:pPr indent="0" lvl="0" marL="0" rtl="0" algn="l">
              <a:lnSpc>
                <a:spcPct val="115000"/>
              </a:lnSpc>
              <a:spcBef>
                <a:spcPts val="0"/>
              </a:spcBef>
              <a:spcAft>
                <a:spcPts val="0"/>
              </a:spcAft>
              <a:buNone/>
            </a:pPr>
            <a:r>
              <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
        <p:nvSpPr>
          <p:cNvPr id="174" name="Google Shape;174;p28"/>
          <p:cNvSpPr txBox="1"/>
          <p:nvPr/>
        </p:nvSpPr>
        <p:spPr>
          <a:xfrm>
            <a:off x="311700" y="1385263"/>
            <a:ext cx="8520600" cy="892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alibri"/>
                <a:ea typeface="Calibri"/>
                <a:cs typeface="Calibri"/>
                <a:sym typeface="Calibri"/>
              </a:rPr>
              <a:t>Q: Does the effective connectivity in the brain regions, associated with emotion, strengthens during emotion processing ?</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
        <p:nvSpPr>
          <p:cNvPr id="175" name="Google Shape;175;p28"/>
          <p:cNvSpPr txBox="1"/>
          <p:nvPr/>
        </p:nvSpPr>
        <p:spPr>
          <a:xfrm>
            <a:off x="240625" y="1947100"/>
            <a:ext cx="87531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1600">
                <a:solidFill>
                  <a:schemeClr val="dk1"/>
                </a:solidFill>
                <a:highlight>
                  <a:srgbClr val="FFFFFF"/>
                </a:highlight>
                <a:latin typeface="Calibri"/>
                <a:ea typeface="Calibri"/>
                <a:cs typeface="Calibri"/>
                <a:sym typeface="Calibri"/>
              </a:rPr>
              <a:t>“In this </a:t>
            </a:r>
            <a:r>
              <a:rPr i="1" lang="en" sz="1600">
                <a:solidFill>
                  <a:schemeClr val="dk1"/>
                </a:solidFill>
                <a:highlight>
                  <a:srgbClr val="FFFFFF"/>
                </a:highlight>
                <a:latin typeface="Calibri"/>
                <a:ea typeface="Calibri"/>
                <a:cs typeface="Calibri"/>
                <a:sym typeface="Calibri"/>
              </a:rPr>
              <a:t>study</a:t>
            </a:r>
            <a:r>
              <a:rPr i="1" lang="en" sz="1600">
                <a:solidFill>
                  <a:schemeClr val="dk1"/>
                </a:solidFill>
                <a:highlight>
                  <a:srgbClr val="FFFFFF"/>
                </a:highlight>
                <a:latin typeface="Calibri"/>
                <a:ea typeface="Calibri"/>
                <a:cs typeface="Calibri"/>
                <a:sym typeface="Calibri"/>
              </a:rPr>
              <a:t>, the BOLD activation, functional connectivity, and effective connectivity in brain regions, associated with emotions (Hippocampus, Insula, Medial Prefrontal Cortex, Dorsolateral Prefrontal Cortex), get enhanced during negative emotional (fear, anger) processing when compared with the neutral condition.” </a:t>
            </a:r>
            <a:endParaRPr/>
          </a:p>
        </p:txBody>
      </p:sp>
    </p:spTree>
  </p:cSld>
  <p:clrMapOvr>
    <a:masterClrMapping/>
  </p:clrMapOvr>
  <mc:AlternateContent>
    <mc:Choice Requires="p14">
      <p:transition spd="slow" p14:dur="10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par>
                                <p:cTn fill="hold" nodeType="with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u="sng"/>
              <a:t>Methods:</a:t>
            </a:r>
            <a:endParaRPr b="1" u="sng"/>
          </a:p>
        </p:txBody>
      </p:sp>
      <p:sp>
        <p:nvSpPr>
          <p:cNvPr id="181" name="Google Shape;181;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t/>
            </a:r>
            <a:endParaRPr>
              <a:solidFill>
                <a:srgbClr val="000000"/>
              </a:solidFill>
              <a:latin typeface="Calibri"/>
              <a:ea typeface="Calibri"/>
              <a:cs typeface="Calibri"/>
              <a:sym typeface="Calibri"/>
            </a:endParaRPr>
          </a:p>
          <a:p>
            <a:pPr indent="0" lvl="0" marL="0" rtl="0" algn="l">
              <a:spcBef>
                <a:spcPts val="0"/>
              </a:spcBef>
              <a:spcAft>
                <a:spcPts val="0"/>
              </a:spcAft>
              <a:buNone/>
            </a:pPr>
            <a:r>
              <a:t/>
            </a:r>
            <a:endParaRPr sz="800"/>
          </a:p>
        </p:txBody>
      </p:sp>
      <p:sp>
        <p:nvSpPr>
          <p:cNvPr id="182" name="Google Shape;182;p29"/>
          <p:cNvSpPr txBox="1"/>
          <p:nvPr/>
        </p:nvSpPr>
        <p:spPr>
          <a:xfrm>
            <a:off x="1494300" y="2457675"/>
            <a:ext cx="7338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fMRI BOLD</a:t>
            </a:r>
            <a:endParaRPr/>
          </a:p>
          <a:p>
            <a:pPr indent="0" lvl="0" marL="0" rtl="0" algn="l">
              <a:spcBef>
                <a:spcPts val="0"/>
              </a:spcBef>
              <a:spcAft>
                <a:spcPts val="0"/>
              </a:spcAft>
              <a:buNone/>
            </a:pPr>
            <a:r>
              <a:rPr lang="en"/>
              <a:t>Signals</a:t>
            </a:r>
            <a:endParaRPr/>
          </a:p>
        </p:txBody>
      </p:sp>
      <p:sp>
        <p:nvSpPr>
          <p:cNvPr id="183" name="Google Shape;183;p29"/>
          <p:cNvSpPr/>
          <p:nvPr/>
        </p:nvSpPr>
        <p:spPr>
          <a:xfrm>
            <a:off x="1786125" y="3088775"/>
            <a:ext cx="335700" cy="2553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9"/>
          <p:cNvSpPr/>
          <p:nvPr/>
        </p:nvSpPr>
        <p:spPr>
          <a:xfrm>
            <a:off x="1222075" y="3451375"/>
            <a:ext cx="1759275" cy="980350"/>
          </a:xfrm>
          <a:prstGeom prst="flowChartProcess">
            <a:avLst/>
          </a:prstGeom>
          <a:solidFill>
            <a:srgbClr val="9FC5E8"/>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9"/>
          <p:cNvSpPr txBox="1"/>
          <p:nvPr/>
        </p:nvSpPr>
        <p:spPr>
          <a:xfrm>
            <a:off x="1316100" y="3451375"/>
            <a:ext cx="1665300" cy="8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t>Comparison of</a:t>
            </a:r>
            <a:endParaRPr sz="1100"/>
          </a:p>
          <a:p>
            <a:pPr indent="0" lvl="0" marL="0" rtl="0" algn="ctr">
              <a:spcBef>
                <a:spcPts val="0"/>
              </a:spcBef>
              <a:spcAft>
                <a:spcPts val="0"/>
              </a:spcAft>
              <a:buNone/>
            </a:pPr>
            <a:r>
              <a:rPr lang="en" sz="1100"/>
              <a:t>BOLD activation</a:t>
            </a:r>
            <a:endParaRPr sz="1100"/>
          </a:p>
          <a:p>
            <a:pPr indent="0" lvl="0" marL="0" rtl="0" algn="ctr">
              <a:spcBef>
                <a:spcPts val="0"/>
              </a:spcBef>
              <a:spcAft>
                <a:spcPts val="0"/>
              </a:spcAft>
              <a:buNone/>
            </a:pPr>
            <a:r>
              <a:rPr lang="en" sz="1100"/>
              <a:t>during Emotion &amp;</a:t>
            </a:r>
            <a:endParaRPr sz="1100"/>
          </a:p>
          <a:p>
            <a:pPr indent="0" lvl="0" marL="0" rtl="0" algn="ctr">
              <a:spcBef>
                <a:spcPts val="0"/>
              </a:spcBef>
              <a:spcAft>
                <a:spcPts val="0"/>
              </a:spcAft>
              <a:buNone/>
            </a:pPr>
            <a:r>
              <a:rPr lang="en" sz="1100"/>
              <a:t>Neutral</a:t>
            </a:r>
            <a:r>
              <a:rPr lang="en" sz="1100"/>
              <a:t> stimuli</a:t>
            </a:r>
            <a:endParaRPr sz="1100"/>
          </a:p>
        </p:txBody>
      </p:sp>
      <p:sp>
        <p:nvSpPr>
          <p:cNvPr id="186" name="Google Shape;186;p29"/>
          <p:cNvSpPr/>
          <p:nvPr/>
        </p:nvSpPr>
        <p:spPr>
          <a:xfrm>
            <a:off x="3290313" y="1831425"/>
            <a:ext cx="416100" cy="161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9"/>
          <p:cNvSpPr/>
          <p:nvPr/>
        </p:nvSpPr>
        <p:spPr>
          <a:xfrm>
            <a:off x="4109425" y="1504100"/>
            <a:ext cx="1329600" cy="7923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9"/>
          <p:cNvSpPr txBox="1"/>
          <p:nvPr/>
        </p:nvSpPr>
        <p:spPr>
          <a:xfrm>
            <a:off x="4176550" y="1496325"/>
            <a:ext cx="1222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Difference in</a:t>
            </a:r>
            <a:endParaRPr/>
          </a:p>
          <a:p>
            <a:pPr indent="0" lvl="0" marL="0" rtl="0" algn="l">
              <a:spcBef>
                <a:spcPts val="0"/>
              </a:spcBef>
              <a:spcAft>
                <a:spcPts val="0"/>
              </a:spcAft>
              <a:buNone/>
            </a:pPr>
            <a:r>
              <a:rPr lang="en"/>
              <a:t>Functional</a:t>
            </a:r>
            <a:endParaRPr/>
          </a:p>
          <a:p>
            <a:pPr indent="0" lvl="0" marL="0" rtl="0" algn="l">
              <a:spcBef>
                <a:spcPts val="0"/>
              </a:spcBef>
              <a:spcAft>
                <a:spcPts val="0"/>
              </a:spcAft>
              <a:buNone/>
            </a:pPr>
            <a:r>
              <a:rPr lang="en"/>
              <a:t>Connectivity</a:t>
            </a:r>
            <a:endParaRPr/>
          </a:p>
        </p:txBody>
      </p:sp>
      <p:sp>
        <p:nvSpPr>
          <p:cNvPr id="189" name="Google Shape;189;p29"/>
          <p:cNvSpPr/>
          <p:nvPr/>
        </p:nvSpPr>
        <p:spPr>
          <a:xfrm>
            <a:off x="4109425" y="2659075"/>
            <a:ext cx="1329600" cy="792300"/>
          </a:xfrm>
          <a:prstGeom prst="rect">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9"/>
          <p:cNvSpPr txBox="1"/>
          <p:nvPr/>
        </p:nvSpPr>
        <p:spPr>
          <a:xfrm>
            <a:off x="4176550" y="2673800"/>
            <a:ext cx="1383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Difference in </a:t>
            </a:r>
            <a:endParaRPr/>
          </a:p>
          <a:p>
            <a:pPr indent="0" lvl="0" marL="0" rtl="0" algn="l">
              <a:spcBef>
                <a:spcPts val="0"/>
              </a:spcBef>
              <a:spcAft>
                <a:spcPts val="0"/>
              </a:spcAft>
              <a:buNone/>
            </a:pPr>
            <a:r>
              <a:rPr lang="en"/>
              <a:t>Effective </a:t>
            </a:r>
            <a:endParaRPr/>
          </a:p>
          <a:p>
            <a:pPr indent="0" lvl="0" marL="0" rtl="0" algn="l">
              <a:spcBef>
                <a:spcPts val="0"/>
              </a:spcBef>
              <a:spcAft>
                <a:spcPts val="0"/>
              </a:spcAft>
              <a:buNone/>
            </a:pPr>
            <a:r>
              <a:rPr lang="en"/>
              <a:t>Connectivity</a:t>
            </a:r>
            <a:endParaRPr/>
          </a:p>
        </p:txBody>
      </p:sp>
      <p:sp>
        <p:nvSpPr>
          <p:cNvPr id="191" name="Google Shape;191;p29"/>
          <p:cNvSpPr txBox="1"/>
          <p:nvPr/>
        </p:nvSpPr>
        <p:spPr>
          <a:xfrm>
            <a:off x="4216875" y="3518525"/>
            <a:ext cx="1020600" cy="523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Granger </a:t>
            </a:r>
            <a:endParaRPr sz="1100"/>
          </a:p>
          <a:p>
            <a:pPr indent="0" lvl="0" marL="0" rtl="0" algn="l">
              <a:spcBef>
                <a:spcPts val="0"/>
              </a:spcBef>
              <a:spcAft>
                <a:spcPts val="0"/>
              </a:spcAft>
              <a:buNone/>
            </a:pPr>
            <a:r>
              <a:rPr lang="en" sz="1100"/>
              <a:t>Causality</a:t>
            </a:r>
            <a:endParaRPr sz="1100"/>
          </a:p>
        </p:txBody>
      </p:sp>
      <p:sp>
        <p:nvSpPr>
          <p:cNvPr id="192" name="Google Shape;192;p29"/>
          <p:cNvSpPr/>
          <p:nvPr/>
        </p:nvSpPr>
        <p:spPr>
          <a:xfrm>
            <a:off x="6163500" y="1319400"/>
            <a:ext cx="255300" cy="24039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9"/>
          <p:cNvSpPr/>
          <p:nvPr/>
        </p:nvSpPr>
        <p:spPr>
          <a:xfrm>
            <a:off x="6491150" y="2440800"/>
            <a:ext cx="201300" cy="161100"/>
          </a:xfrm>
          <a:prstGeom prst="rightArrow">
            <a:avLst>
              <a:gd fmla="val 8504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9"/>
          <p:cNvSpPr/>
          <p:nvPr/>
        </p:nvSpPr>
        <p:spPr>
          <a:xfrm>
            <a:off x="6777750" y="2081550"/>
            <a:ext cx="1613700" cy="1262100"/>
          </a:xfrm>
          <a:prstGeom prst="roundRect">
            <a:avLst>
              <a:gd fmla="val 16667" name="adj"/>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9"/>
          <p:cNvSpPr txBox="1"/>
          <p:nvPr/>
        </p:nvSpPr>
        <p:spPr>
          <a:xfrm>
            <a:off x="6777750" y="2066725"/>
            <a:ext cx="1613700" cy="1262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Statistical </a:t>
            </a:r>
            <a:endParaRPr/>
          </a:p>
          <a:p>
            <a:pPr indent="0" lvl="0" marL="0" rtl="0" algn="ctr">
              <a:spcBef>
                <a:spcPts val="0"/>
              </a:spcBef>
              <a:spcAft>
                <a:spcPts val="0"/>
              </a:spcAft>
              <a:buNone/>
            </a:pPr>
            <a:r>
              <a:rPr lang="en"/>
              <a:t>Testing</a:t>
            </a:r>
            <a:endParaRPr/>
          </a:p>
          <a:p>
            <a:pPr indent="0" lvl="0" marL="0" rtl="0" algn="ctr">
              <a:spcBef>
                <a:spcPts val="0"/>
              </a:spcBef>
              <a:spcAft>
                <a:spcPts val="0"/>
              </a:spcAft>
              <a:buNone/>
            </a:pPr>
            <a:r>
              <a:rPr lang="en"/>
              <a:t>(Bonferroni</a:t>
            </a:r>
            <a:endParaRPr/>
          </a:p>
          <a:p>
            <a:pPr indent="0" lvl="0" marL="0" rtl="0" algn="ctr">
              <a:spcBef>
                <a:spcPts val="0"/>
              </a:spcBef>
              <a:spcAft>
                <a:spcPts val="0"/>
              </a:spcAft>
              <a:buNone/>
            </a:pPr>
            <a:r>
              <a:rPr lang="en"/>
              <a:t>p-values for func. conn.)</a:t>
            </a:r>
            <a:endParaRPr/>
          </a:p>
        </p:txBody>
      </p:sp>
      <p:pic>
        <p:nvPicPr>
          <p:cNvPr id="196" name="Google Shape;196;p29"/>
          <p:cNvPicPr preferRelativeResize="0"/>
          <p:nvPr/>
        </p:nvPicPr>
        <p:blipFill>
          <a:blip r:embed="rId3">
            <a:alphaModFix/>
          </a:blip>
          <a:stretch>
            <a:fillRect/>
          </a:stretch>
        </p:blipFill>
        <p:spPr>
          <a:xfrm>
            <a:off x="470025" y="1576950"/>
            <a:ext cx="902600" cy="1046700"/>
          </a:xfrm>
          <a:prstGeom prst="rect">
            <a:avLst/>
          </a:prstGeom>
          <a:noFill/>
          <a:ln>
            <a:noFill/>
          </a:ln>
        </p:spPr>
      </p:pic>
      <p:pic>
        <p:nvPicPr>
          <p:cNvPr id="197" name="Google Shape;197;p29"/>
          <p:cNvPicPr preferRelativeResize="0"/>
          <p:nvPr/>
        </p:nvPicPr>
        <p:blipFill>
          <a:blip r:embed="rId4">
            <a:alphaModFix/>
          </a:blip>
          <a:stretch>
            <a:fillRect/>
          </a:stretch>
        </p:blipFill>
        <p:spPr>
          <a:xfrm>
            <a:off x="5515228" y="1451350"/>
            <a:ext cx="701284" cy="572700"/>
          </a:xfrm>
          <a:prstGeom prst="rect">
            <a:avLst/>
          </a:prstGeom>
          <a:noFill/>
          <a:ln>
            <a:noFill/>
          </a:ln>
        </p:spPr>
      </p:pic>
      <p:pic>
        <p:nvPicPr>
          <p:cNvPr id="198" name="Google Shape;198;p29"/>
          <p:cNvPicPr preferRelativeResize="0"/>
          <p:nvPr/>
        </p:nvPicPr>
        <p:blipFill>
          <a:blip r:embed="rId5">
            <a:alphaModFix/>
          </a:blip>
          <a:stretch>
            <a:fillRect/>
          </a:stretch>
        </p:blipFill>
        <p:spPr>
          <a:xfrm>
            <a:off x="6838475" y="1243188"/>
            <a:ext cx="1447800" cy="771525"/>
          </a:xfrm>
          <a:prstGeom prst="rect">
            <a:avLst/>
          </a:prstGeom>
          <a:noFill/>
          <a:ln>
            <a:noFill/>
          </a:ln>
        </p:spPr>
      </p:pic>
      <p:pic>
        <p:nvPicPr>
          <p:cNvPr id="199" name="Google Shape;199;p29"/>
          <p:cNvPicPr preferRelativeResize="0"/>
          <p:nvPr/>
        </p:nvPicPr>
        <p:blipFill>
          <a:blip r:embed="rId6">
            <a:alphaModFix/>
          </a:blip>
          <a:stretch>
            <a:fillRect/>
          </a:stretch>
        </p:blipFill>
        <p:spPr>
          <a:xfrm>
            <a:off x="5035900" y="3506900"/>
            <a:ext cx="1020600" cy="868153"/>
          </a:xfrm>
          <a:prstGeom prst="rect">
            <a:avLst/>
          </a:prstGeom>
          <a:noFill/>
          <a:ln>
            <a:noFill/>
          </a:ln>
        </p:spPr>
      </p:pic>
      <p:sp>
        <p:nvSpPr>
          <p:cNvPr id="200" name="Google Shape;200;p29"/>
          <p:cNvSpPr/>
          <p:nvPr/>
        </p:nvSpPr>
        <p:spPr>
          <a:xfrm>
            <a:off x="3309188" y="2912175"/>
            <a:ext cx="416100" cy="161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1" name="Google Shape;201;p29"/>
          <p:cNvPicPr preferRelativeResize="0"/>
          <p:nvPr/>
        </p:nvPicPr>
        <p:blipFill>
          <a:blip r:embed="rId7">
            <a:alphaModFix/>
          </a:blip>
          <a:stretch>
            <a:fillRect/>
          </a:stretch>
        </p:blipFill>
        <p:spPr>
          <a:xfrm>
            <a:off x="6777750" y="3466175"/>
            <a:ext cx="1813325" cy="980350"/>
          </a:xfrm>
          <a:prstGeom prst="rect">
            <a:avLst/>
          </a:prstGeom>
          <a:noFill/>
          <a:ln>
            <a:noFill/>
          </a:ln>
        </p:spPr>
      </p:pic>
      <p:sp>
        <p:nvSpPr>
          <p:cNvPr id="202" name="Google Shape;202;p29"/>
          <p:cNvSpPr txBox="1"/>
          <p:nvPr/>
        </p:nvSpPr>
        <p:spPr>
          <a:xfrm>
            <a:off x="4310875" y="1195225"/>
            <a:ext cx="733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03" name="Google Shape;203;p29"/>
          <p:cNvSpPr txBox="1"/>
          <p:nvPr/>
        </p:nvSpPr>
        <p:spPr>
          <a:xfrm>
            <a:off x="4055700" y="1195225"/>
            <a:ext cx="733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Pearson Correlation</a:t>
            </a:r>
            <a:endParaRPr sz="1000"/>
          </a:p>
        </p:txBody>
      </p:sp>
      <p:sp>
        <p:nvSpPr>
          <p:cNvPr id="204" name="Google Shape;204;p29"/>
          <p:cNvSpPr/>
          <p:nvPr/>
        </p:nvSpPr>
        <p:spPr>
          <a:xfrm>
            <a:off x="1562100" y="1704975"/>
            <a:ext cx="1383300" cy="7716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9"/>
          <p:cNvSpPr txBox="1"/>
          <p:nvPr/>
        </p:nvSpPr>
        <p:spPr>
          <a:xfrm>
            <a:off x="1513100" y="1852400"/>
            <a:ext cx="1383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Pre-Processed</a:t>
            </a:r>
            <a:endParaRPr sz="1200"/>
          </a:p>
          <a:p>
            <a:pPr indent="0" lvl="0" marL="0" rtl="0" algn="ctr">
              <a:spcBef>
                <a:spcPts val="0"/>
              </a:spcBef>
              <a:spcAft>
                <a:spcPts val="0"/>
              </a:spcAft>
              <a:buNone/>
            </a:pPr>
            <a:r>
              <a:rPr lang="en" sz="1200"/>
              <a:t>Data</a:t>
            </a:r>
            <a:endParaRPr sz="1200"/>
          </a:p>
        </p:txBody>
      </p:sp>
    </p:spTree>
  </p:cSld>
  <p:clrMapOvr>
    <a:masterClrMapping/>
  </p:clrMapOvr>
  <mc:AlternateContent>
    <mc:Choice Requires="p14">
      <p:transition spd="slow" p14:dur="10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par>
                                <p:cTn fill="hold" nodeType="with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par>
                                <p:cTn fill="hold" nodeType="with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par>
                                <p:cTn fill="hold" nodeType="with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par>
                                <p:cTn fill="hold" nodeType="with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par>
                                <p:cTn fill="hold" nodeType="with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par>
                                <p:cTn fill="hold" nodeType="with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par>
                                <p:cTn fill="hold" nodeType="with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par>
                                <p:cTn fill="hold" nodeType="with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par>
                                <p:cTn fill="hold" nodeType="with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par>
                                <p:cTn fill="hold" nodeType="with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1000"/>
                                        <p:tgtEl>
                                          <p:spTgt spid="198"/>
                                        </p:tgtEl>
                                      </p:cBhvr>
                                    </p:animEffect>
                                  </p:childTnLst>
                                </p:cTn>
                              </p:par>
                              <p:par>
                                <p:cTn fill="hold" nodeType="with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0"/>
          <p:cNvSpPr txBox="1"/>
          <p:nvPr>
            <p:ph type="title"/>
          </p:nvPr>
        </p:nvSpPr>
        <p:spPr>
          <a:xfrm>
            <a:off x="155850" y="-124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u="sng"/>
              <a:t>Result</a:t>
            </a:r>
            <a:r>
              <a:rPr b="1" lang="en" sz="2500" u="sng"/>
              <a:t>s</a:t>
            </a:r>
            <a:r>
              <a:rPr lang="en" sz="2500"/>
              <a:t>:</a:t>
            </a:r>
            <a:r>
              <a:rPr lang="en" sz="2600"/>
              <a:t> </a:t>
            </a:r>
            <a:r>
              <a:rPr lang="en" sz="2200"/>
              <a:t>a) BOLD Activity</a:t>
            </a:r>
            <a:endParaRPr sz="2200"/>
          </a:p>
        </p:txBody>
      </p:sp>
      <p:pic>
        <p:nvPicPr>
          <p:cNvPr id="211" name="Google Shape;211;p30"/>
          <p:cNvPicPr preferRelativeResize="0"/>
          <p:nvPr/>
        </p:nvPicPr>
        <p:blipFill>
          <a:blip r:embed="rId3">
            <a:alphaModFix/>
          </a:blip>
          <a:stretch>
            <a:fillRect/>
          </a:stretch>
        </p:blipFill>
        <p:spPr>
          <a:xfrm>
            <a:off x="109400" y="366650"/>
            <a:ext cx="8603699" cy="1015200"/>
          </a:xfrm>
          <a:prstGeom prst="rect">
            <a:avLst/>
          </a:prstGeom>
          <a:noFill/>
          <a:ln>
            <a:noFill/>
          </a:ln>
        </p:spPr>
      </p:pic>
      <p:pic>
        <p:nvPicPr>
          <p:cNvPr id="212" name="Google Shape;212;p30"/>
          <p:cNvPicPr preferRelativeResize="0"/>
          <p:nvPr/>
        </p:nvPicPr>
        <p:blipFill>
          <a:blip r:embed="rId4">
            <a:alphaModFix/>
          </a:blip>
          <a:stretch>
            <a:fillRect/>
          </a:stretch>
        </p:blipFill>
        <p:spPr>
          <a:xfrm>
            <a:off x="76200" y="1466750"/>
            <a:ext cx="8679900" cy="1015175"/>
          </a:xfrm>
          <a:prstGeom prst="rect">
            <a:avLst/>
          </a:prstGeom>
          <a:noFill/>
          <a:ln>
            <a:noFill/>
          </a:ln>
        </p:spPr>
      </p:pic>
      <p:pic>
        <p:nvPicPr>
          <p:cNvPr id="213" name="Google Shape;213;p30"/>
          <p:cNvPicPr preferRelativeResize="0"/>
          <p:nvPr/>
        </p:nvPicPr>
        <p:blipFill>
          <a:blip r:embed="rId5">
            <a:alphaModFix/>
          </a:blip>
          <a:stretch>
            <a:fillRect/>
          </a:stretch>
        </p:blipFill>
        <p:spPr>
          <a:xfrm>
            <a:off x="76200" y="2566825"/>
            <a:ext cx="8679900" cy="1015200"/>
          </a:xfrm>
          <a:prstGeom prst="rect">
            <a:avLst/>
          </a:prstGeom>
          <a:noFill/>
          <a:ln>
            <a:noFill/>
          </a:ln>
        </p:spPr>
      </p:pic>
      <p:pic>
        <p:nvPicPr>
          <p:cNvPr id="214" name="Google Shape;214;p30"/>
          <p:cNvPicPr preferRelativeResize="0"/>
          <p:nvPr/>
        </p:nvPicPr>
        <p:blipFill>
          <a:blip r:embed="rId6">
            <a:alphaModFix/>
          </a:blip>
          <a:stretch>
            <a:fillRect/>
          </a:stretch>
        </p:blipFill>
        <p:spPr>
          <a:xfrm>
            <a:off x="76200" y="3677550"/>
            <a:ext cx="8679900" cy="1015200"/>
          </a:xfrm>
          <a:prstGeom prst="rect">
            <a:avLst/>
          </a:prstGeom>
          <a:noFill/>
          <a:ln>
            <a:noFill/>
          </a:ln>
        </p:spPr>
      </p:pic>
      <p:sp>
        <p:nvSpPr>
          <p:cNvPr id="215" name="Google Shape;215;p30"/>
          <p:cNvSpPr/>
          <p:nvPr/>
        </p:nvSpPr>
        <p:spPr>
          <a:xfrm>
            <a:off x="687450"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0"/>
          <p:cNvSpPr/>
          <p:nvPr/>
        </p:nvSpPr>
        <p:spPr>
          <a:xfrm>
            <a:off x="916775"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0"/>
          <p:cNvSpPr/>
          <p:nvPr/>
        </p:nvSpPr>
        <p:spPr>
          <a:xfrm>
            <a:off x="505750" y="13014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0"/>
          <p:cNvSpPr/>
          <p:nvPr/>
        </p:nvSpPr>
        <p:spPr>
          <a:xfrm>
            <a:off x="1146100"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0"/>
          <p:cNvSpPr/>
          <p:nvPr/>
        </p:nvSpPr>
        <p:spPr>
          <a:xfrm>
            <a:off x="1375425"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0"/>
          <p:cNvSpPr/>
          <p:nvPr/>
        </p:nvSpPr>
        <p:spPr>
          <a:xfrm>
            <a:off x="1604750"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0"/>
          <p:cNvSpPr/>
          <p:nvPr/>
        </p:nvSpPr>
        <p:spPr>
          <a:xfrm>
            <a:off x="1834075"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0"/>
          <p:cNvSpPr/>
          <p:nvPr/>
        </p:nvSpPr>
        <p:spPr>
          <a:xfrm>
            <a:off x="2063400"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0"/>
          <p:cNvSpPr/>
          <p:nvPr/>
        </p:nvSpPr>
        <p:spPr>
          <a:xfrm>
            <a:off x="2292725"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0"/>
          <p:cNvSpPr/>
          <p:nvPr/>
        </p:nvSpPr>
        <p:spPr>
          <a:xfrm>
            <a:off x="2498650"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0"/>
          <p:cNvSpPr/>
          <p:nvPr/>
        </p:nvSpPr>
        <p:spPr>
          <a:xfrm>
            <a:off x="2704575" y="13014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0"/>
          <p:cNvSpPr/>
          <p:nvPr/>
        </p:nvSpPr>
        <p:spPr>
          <a:xfrm>
            <a:off x="2933900" y="13014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0"/>
          <p:cNvSpPr/>
          <p:nvPr/>
        </p:nvSpPr>
        <p:spPr>
          <a:xfrm>
            <a:off x="962950" y="17586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0"/>
          <p:cNvSpPr/>
          <p:nvPr/>
        </p:nvSpPr>
        <p:spPr>
          <a:xfrm>
            <a:off x="3163225"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0"/>
          <p:cNvSpPr/>
          <p:nvPr/>
        </p:nvSpPr>
        <p:spPr>
          <a:xfrm>
            <a:off x="3392550" y="13014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0"/>
          <p:cNvSpPr/>
          <p:nvPr/>
        </p:nvSpPr>
        <p:spPr>
          <a:xfrm>
            <a:off x="3621050" y="13014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0"/>
          <p:cNvSpPr/>
          <p:nvPr/>
        </p:nvSpPr>
        <p:spPr>
          <a:xfrm>
            <a:off x="3827800" y="13014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0"/>
          <p:cNvSpPr/>
          <p:nvPr/>
        </p:nvSpPr>
        <p:spPr>
          <a:xfrm>
            <a:off x="4011675" y="13818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0"/>
          <p:cNvSpPr/>
          <p:nvPr/>
        </p:nvSpPr>
        <p:spPr>
          <a:xfrm>
            <a:off x="4286450" y="13818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0"/>
          <p:cNvSpPr/>
          <p:nvPr/>
        </p:nvSpPr>
        <p:spPr>
          <a:xfrm>
            <a:off x="4521900" y="13818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0"/>
          <p:cNvSpPr/>
          <p:nvPr/>
        </p:nvSpPr>
        <p:spPr>
          <a:xfrm>
            <a:off x="4745100" y="13818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0"/>
          <p:cNvSpPr/>
          <p:nvPr/>
        </p:nvSpPr>
        <p:spPr>
          <a:xfrm>
            <a:off x="4968300" y="13818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0"/>
          <p:cNvSpPr/>
          <p:nvPr/>
        </p:nvSpPr>
        <p:spPr>
          <a:xfrm>
            <a:off x="5178700"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0"/>
          <p:cNvSpPr/>
          <p:nvPr/>
        </p:nvSpPr>
        <p:spPr>
          <a:xfrm>
            <a:off x="5408025" y="13014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0"/>
          <p:cNvSpPr/>
          <p:nvPr/>
        </p:nvSpPr>
        <p:spPr>
          <a:xfrm>
            <a:off x="5637350" y="130145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0"/>
          <p:cNvSpPr/>
          <p:nvPr/>
        </p:nvSpPr>
        <p:spPr>
          <a:xfrm>
            <a:off x="5847750" y="1301450"/>
            <a:ext cx="50100" cy="804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0"/>
          <p:cNvSpPr/>
          <p:nvPr/>
        </p:nvSpPr>
        <p:spPr>
          <a:xfrm>
            <a:off x="6058150" y="1301450"/>
            <a:ext cx="50100" cy="804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0"/>
          <p:cNvSpPr/>
          <p:nvPr/>
        </p:nvSpPr>
        <p:spPr>
          <a:xfrm>
            <a:off x="6287475" y="1301450"/>
            <a:ext cx="50100" cy="804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0"/>
          <p:cNvSpPr/>
          <p:nvPr/>
        </p:nvSpPr>
        <p:spPr>
          <a:xfrm>
            <a:off x="6516800" y="1301450"/>
            <a:ext cx="50100" cy="804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0"/>
          <p:cNvSpPr/>
          <p:nvPr/>
        </p:nvSpPr>
        <p:spPr>
          <a:xfrm>
            <a:off x="6746125" y="1301450"/>
            <a:ext cx="50100" cy="804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0"/>
          <p:cNvSpPr/>
          <p:nvPr/>
        </p:nvSpPr>
        <p:spPr>
          <a:xfrm>
            <a:off x="6975450" y="1301450"/>
            <a:ext cx="50100" cy="80400"/>
          </a:xfrm>
          <a:prstGeom prst="ellipse">
            <a:avLst/>
          </a:prstGeom>
          <a:solidFill>
            <a:srgbClr val="00FF00"/>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7185850"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p:nvPr/>
        </p:nvSpPr>
        <p:spPr>
          <a:xfrm>
            <a:off x="7396250"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0"/>
          <p:cNvSpPr/>
          <p:nvPr/>
        </p:nvSpPr>
        <p:spPr>
          <a:xfrm>
            <a:off x="7625575" y="1301450"/>
            <a:ext cx="50100" cy="804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0"/>
          <p:cNvSpPr/>
          <p:nvPr/>
        </p:nvSpPr>
        <p:spPr>
          <a:xfrm>
            <a:off x="7854900" y="1301450"/>
            <a:ext cx="50100" cy="804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p:nvPr/>
        </p:nvSpPr>
        <p:spPr>
          <a:xfrm>
            <a:off x="8084225" y="1301450"/>
            <a:ext cx="50100" cy="804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0"/>
          <p:cNvSpPr/>
          <p:nvPr/>
        </p:nvSpPr>
        <p:spPr>
          <a:xfrm>
            <a:off x="8275700"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0"/>
          <p:cNvSpPr/>
          <p:nvPr/>
        </p:nvSpPr>
        <p:spPr>
          <a:xfrm>
            <a:off x="8505025" y="130145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0"/>
          <p:cNvSpPr/>
          <p:nvPr/>
        </p:nvSpPr>
        <p:spPr>
          <a:xfrm>
            <a:off x="6237375" y="103100"/>
            <a:ext cx="50100" cy="804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0"/>
          <p:cNvSpPr/>
          <p:nvPr/>
        </p:nvSpPr>
        <p:spPr>
          <a:xfrm>
            <a:off x="6237375" y="298900"/>
            <a:ext cx="50100" cy="804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0"/>
          <p:cNvSpPr/>
          <p:nvPr/>
        </p:nvSpPr>
        <p:spPr>
          <a:xfrm>
            <a:off x="7675675" y="103100"/>
            <a:ext cx="50100" cy="804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0"/>
          <p:cNvSpPr/>
          <p:nvPr/>
        </p:nvSpPr>
        <p:spPr>
          <a:xfrm>
            <a:off x="7675675" y="281738"/>
            <a:ext cx="50100" cy="80400"/>
          </a:xfrm>
          <a:prstGeom prst="ellipse">
            <a:avLst/>
          </a:prstGeom>
          <a:solidFill>
            <a:srgbClr val="00FF00"/>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0"/>
          <p:cNvSpPr txBox="1"/>
          <p:nvPr/>
        </p:nvSpPr>
        <p:spPr>
          <a:xfrm>
            <a:off x="6393438" y="4850"/>
            <a:ext cx="11352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t>Medial Prefrontal Cortex</a:t>
            </a:r>
            <a:endParaRPr sz="600"/>
          </a:p>
        </p:txBody>
      </p:sp>
      <p:sp>
        <p:nvSpPr>
          <p:cNvPr id="258" name="Google Shape;258;p30"/>
          <p:cNvSpPr txBox="1"/>
          <p:nvPr/>
        </p:nvSpPr>
        <p:spPr>
          <a:xfrm>
            <a:off x="6393450" y="200650"/>
            <a:ext cx="12141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t>Dorsolateral Prefrontal Cortex</a:t>
            </a:r>
            <a:endParaRPr sz="600"/>
          </a:p>
        </p:txBody>
      </p:sp>
      <p:sp>
        <p:nvSpPr>
          <p:cNvPr id="259" name="Google Shape;259;p30"/>
          <p:cNvSpPr txBox="1"/>
          <p:nvPr/>
        </p:nvSpPr>
        <p:spPr>
          <a:xfrm>
            <a:off x="7834688" y="4850"/>
            <a:ext cx="11352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t>Insula</a:t>
            </a:r>
            <a:endParaRPr sz="600"/>
          </a:p>
        </p:txBody>
      </p:sp>
      <p:sp>
        <p:nvSpPr>
          <p:cNvPr id="260" name="Google Shape;260;p30"/>
          <p:cNvSpPr txBox="1"/>
          <p:nvPr/>
        </p:nvSpPr>
        <p:spPr>
          <a:xfrm>
            <a:off x="7834688" y="183500"/>
            <a:ext cx="11352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t>Hippocampus</a:t>
            </a:r>
            <a:endParaRPr sz="600"/>
          </a:p>
        </p:txBody>
      </p:sp>
    </p:spTree>
  </p:cSld>
  <p:clrMapOvr>
    <a:masterClrMapping/>
  </p:clrMapOvr>
  <mc:AlternateContent>
    <mc:Choice Requires="p14">
      <p:transition spd="slow" p14:dur="1000">
        <p:fade thruBlk="1"/>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1"/>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b) </a:t>
            </a:r>
            <a:r>
              <a:rPr lang="en" sz="2200"/>
              <a:t>Functional Connectivity</a:t>
            </a:r>
            <a:endParaRPr sz="2200"/>
          </a:p>
        </p:txBody>
      </p:sp>
      <p:pic>
        <p:nvPicPr>
          <p:cNvPr id="266" name="Google Shape;266;p31"/>
          <p:cNvPicPr preferRelativeResize="0"/>
          <p:nvPr/>
        </p:nvPicPr>
        <p:blipFill>
          <a:blip r:embed="rId3">
            <a:alphaModFix/>
          </a:blip>
          <a:stretch>
            <a:fillRect/>
          </a:stretch>
        </p:blipFill>
        <p:spPr>
          <a:xfrm>
            <a:off x="102450" y="1476175"/>
            <a:ext cx="2672331" cy="2630501"/>
          </a:xfrm>
          <a:prstGeom prst="rect">
            <a:avLst/>
          </a:prstGeom>
          <a:noFill/>
          <a:ln>
            <a:noFill/>
          </a:ln>
        </p:spPr>
      </p:pic>
      <p:pic>
        <p:nvPicPr>
          <p:cNvPr id="267" name="Google Shape;267;p31"/>
          <p:cNvPicPr preferRelativeResize="0"/>
          <p:nvPr/>
        </p:nvPicPr>
        <p:blipFill>
          <a:blip r:embed="rId4">
            <a:alphaModFix/>
          </a:blip>
          <a:stretch>
            <a:fillRect/>
          </a:stretch>
        </p:blipFill>
        <p:spPr>
          <a:xfrm>
            <a:off x="3326675" y="1460400"/>
            <a:ext cx="2672325" cy="2662057"/>
          </a:xfrm>
          <a:prstGeom prst="rect">
            <a:avLst/>
          </a:prstGeom>
          <a:noFill/>
          <a:ln>
            <a:noFill/>
          </a:ln>
        </p:spPr>
      </p:pic>
      <p:pic>
        <p:nvPicPr>
          <p:cNvPr id="268" name="Google Shape;268;p31"/>
          <p:cNvPicPr preferRelativeResize="0"/>
          <p:nvPr/>
        </p:nvPicPr>
        <p:blipFill>
          <a:blip r:embed="rId5">
            <a:alphaModFix/>
          </a:blip>
          <a:stretch>
            <a:fillRect/>
          </a:stretch>
        </p:blipFill>
        <p:spPr>
          <a:xfrm rot="-5400000">
            <a:off x="1276937" y="79875"/>
            <a:ext cx="363262" cy="2315770"/>
          </a:xfrm>
          <a:prstGeom prst="rect">
            <a:avLst/>
          </a:prstGeom>
          <a:noFill/>
          <a:ln>
            <a:noFill/>
          </a:ln>
        </p:spPr>
      </p:pic>
      <p:pic>
        <p:nvPicPr>
          <p:cNvPr id="269" name="Google Shape;269;p31"/>
          <p:cNvPicPr preferRelativeResize="0"/>
          <p:nvPr/>
        </p:nvPicPr>
        <p:blipFill>
          <a:blip r:embed="rId5">
            <a:alphaModFix/>
          </a:blip>
          <a:stretch>
            <a:fillRect/>
          </a:stretch>
        </p:blipFill>
        <p:spPr>
          <a:xfrm rot="-5400000">
            <a:off x="4501163" y="79875"/>
            <a:ext cx="363262" cy="2315770"/>
          </a:xfrm>
          <a:prstGeom prst="rect">
            <a:avLst/>
          </a:prstGeom>
          <a:noFill/>
          <a:ln>
            <a:noFill/>
          </a:ln>
        </p:spPr>
      </p:pic>
      <p:pic>
        <p:nvPicPr>
          <p:cNvPr id="270" name="Google Shape;270;p31"/>
          <p:cNvPicPr preferRelativeResize="0"/>
          <p:nvPr/>
        </p:nvPicPr>
        <p:blipFill>
          <a:blip r:embed="rId6">
            <a:alphaModFix/>
          </a:blip>
          <a:stretch>
            <a:fillRect/>
          </a:stretch>
        </p:blipFill>
        <p:spPr>
          <a:xfrm>
            <a:off x="6359681" y="1419400"/>
            <a:ext cx="2681844" cy="2703050"/>
          </a:xfrm>
          <a:prstGeom prst="rect">
            <a:avLst/>
          </a:prstGeom>
          <a:noFill/>
          <a:ln>
            <a:noFill/>
          </a:ln>
        </p:spPr>
      </p:pic>
      <p:sp>
        <p:nvSpPr>
          <p:cNvPr id="271" name="Google Shape;271;p31"/>
          <p:cNvSpPr/>
          <p:nvPr/>
        </p:nvSpPr>
        <p:spPr>
          <a:xfrm flipH="1" rot="10800000">
            <a:off x="6109463" y="2666575"/>
            <a:ext cx="179700" cy="69900"/>
          </a:xfrm>
          <a:prstGeom prst="mathMinus">
            <a:avLst>
              <a:gd fmla="val 23520" name="adj1"/>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flipH="1" rot="10800000">
            <a:off x="6109463" y="2596675"/>
            <a:ext cx="179700" cy="69900"/>
          </a:xfrm>
          <a:prstGeom prst="mathMinus">
            <a:avLst>
              <a:gd fmla="val 23520" name="adj1"/>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3" name="Google Shape;273;p31"/>
          <p:cNvPicPr preferRelativeResize="0"/>
          <p:nvPr/>
        </p:nvPicPr>
        <p:blipFill>
          <a:blip r:embed="rId7">
            <a:alphaModFix/>
          </a:blip>
          <a:stretch>
            <a:fillRect/>
          </a:stretch>
        </p:blipFill>
        <p:spPr>
          <a:xfrm rot="-5400000">
            <a:off x="7660312" y="117700"/>
            <a:ext cx="300800" cy="2302600"/>
          </a:xfrm>
          <a:prstGeom prst="rect">
            <a:avLst/>
          </a:prstGeom>
          <a:noFill/>
          <a:ln>
            <a:noFill/>
          </a:ln>
        </p:spPr>
      </p:pic>
      <p:sp>
        <p:nvSpPr>
          <p:cNvPr id="274" name="Google Shape;274;p31"/>
          <p:cNvSpPr txBox="1"/>
          <p:nvPr/>
        </p:nvSpPr>
        <p:spPr>
          <a:xfrm>
            <a:off x="219725" y="4163450"/>
            <a:ext cx="213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t>Emotional Stimuli</a:t>
            </a:r>
            <a:endParaRPr b="1" sz="1200"/>
          </a:p>
        </p:txBody>
      </p:sp>
      <p:sp>
        <p:nvSpPr>
          <p:cNvPr id="275" name="Google Shape;275;p31"/>
          <p:cNvSpPr txBox="1"/>
          <p:nvPr/>
        </p:nvSpPr>
        <p:spPr>
          <a:xfrm>
            <a:off x="3429575" y="4163450"/>
            <a:ext cx="2137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 sz="1200"/>
              <a:t>Neutral</a:t>
            </a:r>
            <a:r>
              <a:rPr b="1" lang="en"/>
              <a:t> </a:t>
            </a:r>
            <a:r>
              <a:rPr b="1" lang="en" sz="1200"/>
              <a:t>Stimuli</a:t>
            </a:r>
            <a:endParaRPr b="1" sz="1200"/>
          </a:p>
        </p:txBody>
      </p:sp>
      <p:sp>
        <p:nvSpPr>
          <p:cNvPr id="276" name="Google Shape;276;p31"/>
          <p:cNvSpPr txBox="1"/>
          <p:nvPr/>
        </p:nvSpPr>
        <p:spPr>
          <a:xfrm>
            <a:off x="6449688" y="4163450"/>
            <a:ext cx="213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t>Difference</a:t>
            </a:r>
            <a:endParaRPr b="1" sz="1200"/>
          </a:p>
        </p:txBody>
      </p:sp>
      <p:sp>
        <p:nvSpPr>
          <p:cNvPr id="277" name="Google Shape;277;p31"/>
          <p:cNvSpPr txBox="1"/>
          <p:nvPr/>
        </p:nvSpPr>
        <p:spPr>
          <a:xfrm>
            <a:off x="349913" y="655925"/>
            <a:ext cx="221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Correlation Matrices</a:t>
            </a:r>
            <a:endParaRPr b="1"/>
          </a:p>
        </p:txBody>
      </p:sp>
      <p:sp>
        <p:nvSpPr>
          <p:cNvPr id="278" name="Google Shape;278;p31"/>
          <p:cNvSpPr txBox="1"/>
          <p:nvPr/>
        </p:nvSpPr>
        <p:spPr>
          <a:xfrm>
            <a:off x="2097250" y="4274600"/>
            <a:ext cx="1158600" cy="492600"/>
          </a:xfrm>
          <a:prstGeom prst="rect">
            <a:avLst/>
          </a:prstGeom>
          <a:noFill/>
          <a:ln cap="flat" cmpd="sng" w="9525">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000"/>
              <a:t>Corr. for ROIs in left hemisphere </a:t>
            </a:r>
            <a:endParaRPr sz="1000"/>
          </a:p>
        </p:txBody>
      </p:sp>
      <p:sp>
        <p:nvSpPr>
          <p:cNvPr id="279" name="Google Shape;279;p31"/>
          <p:cNvSpPr txBox="1"/>
          <p:nvPr/>
        </p:nvSpPr>
        <p:spPr>
          <a:xfrm>
            <a:off x="2567225" y="523925"/>
            <a:ext cx="1259400" cy="492600"/>
          </a:xfrm>
          <a:prstGeom prst="rect">
            <a:avLst/>
          </a:prstGeom>
          <a:noFill/>
          <a:ln cap="flat" cmpd="sng" w="9525">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000"/>
              <a:t>Corr. for ROIs in right hemisphere </a:t>
            </a:r>
            <a:endParaRPr sz="1000"/>
          </a:p>
        </p:txBody>
      </p:sp>
      <p:cxnSp>
        <p:nvCxnSpPr>
          <p:cNvPr id="280" name="Google Shape;280;p31"/>
          <p:cNvCxnSpPr/>
          <p:nvPr/>
        </p:nvCxnSpPr>
        <p:spPr>
          <a:xfrm rot="10800000">
            <a:off x="2087425" y="4044800"/>
            <a:ext cx="589200" cy="229800"/>
          </a:xfrm>
          <a:prstGeom prst="straightConnector1">
            <a:avLst/>
          </a:prstGeom>
          <a:noFill/>
          <a:ln cap="flat" cmpd="sng" w="9525">
            <a:solidFill>
              <a:schemeClr val="dk2"/>
            </a:solidFill>
            <a:prstDash val="solid"/>
            <a:round/>
            <a:headEnd len="med" w="med" type="none"/>
            <a:tailEnd len="med" w="med" type="triangle"/>
          </a:ln>
        </p:spPr>
      </p:cxnSp>
      <p:cxnSp>
        <p:nvCxnSpPr>
          <p:cNvPr id="281" name="Google Shape;281;p31"/>
          <p:cNvCxnSpPr>
            <a:stCxn id="279" idx="2"/>
          </p:cNvCxnSpPr>
          <p:nvPr/>
        </p:nvCxnSpPr>
        <p:spPr>
          <a:xfrm flipH="1">
            <a:off x="2596625" y="1016525"/>
            <a:ext cx="600300" cy="611400"/>
          </a:xfrm>
          <a:prstGeom prst="straightConnector1">
            <a:avLst/>
          </a:prstGeom>
          <a:noFill/>
          <a:ln cap="flat" cmpd="sng" w="9525">
            <a:solidFill>
              <a:schemeClr val="dk2"/>
            </a:solidFill>
            <a:prstDash val="solid"/>
            <a:round/>
            <a:headEnd len="med" w="med" type="none"/>
            <a:tailEnd len="med" w="med" type="triangle"/>
          </a:ln>
        </p:spPr>
      </p:cxnSp>
      <p:sp>
        <p:nvSpPr>
          <p:cNvPr id="282" name="Google Shape;282;p31"/>
          <p:cNvSpPr/>
          <p:nvPr/>
        </p:nvSpPr>
        <p:spPr>
          <a:xfrm flipH="1" rot="10800000">
            <a:off x="2960863" y="2666575"/>
            <a:ext cx="179700" cy="69900"/>
          </a:xfrm>
          <a:prstGeom prst="mathMinus">
            <a:avLst>
              <a:gd fmla="val 23520" name="adj1"/>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par>
                                <p:cTn fill="hold" nodeType="withEffect" presetClass="entr" presetID="10" presetSubtype="0">
                                  <p:stCondLst>
                                    <p:cond delay="0"/>
                                  </p:stCondLst>
                                  <p:childTnLst>
                                    <p:set>
                                      <p:cBhvr>
                                        <p:cTn dur="1" fill="hold">
                                          <p:stCondLst>
                                            <p:cond delay="0"/>
                                          </p:stCondLst>
                                        </p:cTn>
                                        <p:tgtEl>
                                          <p:spTgt spid="281"/>
                                        </p:tgtEl>
                                        <p:attrNameLst>
                                          <p:attrName>style.visibility</p:attrName>
                                        </p:attrNameLst>
                                      </p:cBhvr>
                                      <p:to>
                                        <p:strVal val="visible"/>
                                      </p:to>
                                    </p:set>
                                    <p:animEffect filter="fade" transition="in">
                                      <p:cBhvr>
                                        <p:cTn dur="1000"/>
                                        <p:tgtEl>
                                          <p:spTgt spid="281"/>
                                        </p:tgtEl>
                                      </p:cBhvr>
                                    </p:animEffec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par>
                                <p:cTn fill="hold" nodeType="with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par>
                                <p:cTn fill="hold" nodeType="with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par>
                                <p:cTn fill="hold" nodeType="with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par>
                                <p:cTn fill="hold" nodeType="with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par>
                                <p:cTn fill="hold" nodeType="with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1000"/>
                                        <p:tgtEl>
                                          <p:spTgt spid="2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000"/>
                                        <p:tgtEl>
                                          <p:spTgt spid="2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1000"/>
                                        <p:tgtEl>
                                          <p:spTgt spid="267"/>
                                        </p:tgtEl>
                                      </p:cBhvr>
                                    </p:animEffect>
                                  </p:childTnLst>
                                </p:cTn>
                              </p:par>
                              <p:par>
                                <p:cTn fill="hold" nodeType="with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par>
                                <p:cTn fill="hold" nodeType="with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
                                        </p:tgtEl>
                                        <p:attrNameLst>
                                          <p:attrName>style.visibility</p:attrName>
                                        </p:attrNameLst>
                                      </p:cBhvr>
                                      <p:to>
                                        <p:strVal val="visible"/>
                                      </p:to>
                                    </p:set>
                                    <p:animEffect filter="fade" transition="in">
                                      <p:cBhvr>
                                        <p:cTn dur="1000"/>
                                        <p:tgtEl>
                                          <p:spTgt spid="272"/>
                                        </p:tgtEl>
                                      </p:cBhvr>
                                    </p:animEffect>
                                  </p:childTnLst>
                                </p:cTn>
                              </p:par>
                              <p:par>
                                <p:cTn fill="hold" nodeType="with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1000"/>
                                        <p:tgtEl>
                                          <p:spTgt spid="2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par>
                                <p:cTn fill="hold" nodeType="withEffect" presetClass="entr" presetID="10" presetSubtype="0">
                                  <p:stCondLst>
                                    <p:cond delay="0"/>
                                  </p:stCondLst>
                                  <p:childTnLst>
                                    <p:set>
                                      <p:cBhvr>
                                        <p:cTn dur="1" fill="hold">
                                          <p:stCondLst>
                                            <p:cond delay="0"/>
                                          </p:stCondLst>
                                        </p:cTn>
                                        <p:tgtEl>
                                          <p:spTgt spid="273"/>
                                        </p:tgtEl>
                                        <p:attrNameLst>
                                          <p:attrName>style.visibility</p:attrName>
                                        </p:attrNameLst>
                                      </p:cBhvr>
                                      <p:to>
                                        <p:strVal val="visible"/>
                                      </p:to>
                                    </p:set>
                                    <p:animEffect filter="fade" transition="in">
                                      <p:cBhvr>
                                        <p:cTn dur="1000"/>
                                        <p:tgtEl>
                                          <p:spTgt spid="273"/>
                                        </p:tgtEl>
                                      </p:cBhvr>
                                    </p:animEffect>
                                  </p:childTnLst>
                                </p:cTn>
                              </p:par>
                              <p:par>
                                <p:cTn fill="hold" nodeType="withEffect" presetClass="entr" presetID="10" presetSubtype="0">
                                  <p:stCondLst>
                                    <p:cond delay="0"/>
                                  </p:stCondLst>
                                  <p:childTnLst>
                                    <p:set>
                                      <p:cBhvr>
                                        <p:cTn dur="1" fill="hold">
                                          <p:stCondLst>
                                            <p:cond delay="0"/>
                                          </p:stCondLst>
                                        </p:cTn>
                                        <p:tgtEl>
                                          <p:spTgt spid="276"/>
                                        </p:tgtEl>
                                        <p:attrNameLst>
                                          <p:attrName>style.visibility</p:attrName>
                                        </p:attrNameLst>
                                      </p:cBhvr>
                                      <p:to>
                                        <p:strVal val="visible"/>
                                      </p:to>
                                    </p:set>
                                    <p:animEffect filter="fade" transition="in">
                                      <p:cBhvr>
                                        <p:cTn dur="1000"/>
                                        <p:tgtEl>
                                          <p:spTgt spid="2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2"/>
          <p:cNvSpPr txBox="1"/>
          <p:nvPr>
            <p:ph type="title"/>
          </p:nvPr>
        </p:nvSpPr>
        <p:spPr>
          <a:xfrm>
            <a:off x="311700" y="-883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c) Effective Connectivity</a:t>
            </a:r>
            <a:endParaRPr sz="2200"/>
          </a:p>
        </p:txBody>
      </p:sp>
      <p:pic>
        <p:nvPicPr>
          <p:cNvPr id="288" name="Google Shape;288;p32"/>
          <p:cNvPicPr preferRelativeResize="0"/>
          <p:nvPr/>
        </p:nvPicPr>
        <p:blipFill>
          <a:blip r:embed="rId3">
            <a:alphaModFix/>
          </a:blip>
          <a:stretch>
            <a:fillRect/>
          </a:stretch>
        </p:blipFill>
        <p:spPr>
          <a:xfrm>
            <a:off x="792950" y="331925"/>
            <a:ext cx="3257552" cy="2304126"/>
          </a:xfrm>
          <a:prstGeom prst="rect">
            <a:avLst/>
          </a:prstGeom>
          <a:noFill/>
          <a:ln>
            <a:noFill/>
          </a:ln>
        </p:spPr>
      </p:pic>
      <p:pic>
        <p:nvPicPr>
          <p:cNvPr id="289" name="Google Shape;289;p32"/>
          <p:cNvPicPr preferRelativeResize="0"/>
          <p:nvPr/>
        </p:nvPicPr>
        <p:blipFill>
          <a:blip r:embed="rId4">
            <a:alphaModFix/>
          </a:blip>
          <a:stretch>
            <a:fillRect/>
          </a:stretch>
        </p:blipFill>
        <p:spPr>
          <a:xfrm>
            <a:off x="814400" y="2636050"/>
            <a:ext cx="3214675" cy="2228850"/>
          </a:xfrm>
          <a:prstGeom prst="rect">
            <a:avLst/>
          </a:prstGeom>
          <a:noFill/>
          <a:ln>
            <a:noFill/>
          </a:ln>
        </p:spPr>
      </p:pic>
      <p:pic>
        <p:nvPicPr>
          <p:cNvPr id="290" name="Google Shape;290;p32"/>
          <p:cNvPicPr preferRelativeResize="0"/>
          <p:nvPr/>
        </p:nvPicPr>
        <p:blipFill>
          <a:blip r:embed="rId5">
            <a:alphaModFix/>
          </a:blip>
          <a:stretch>
            <a:fillRect/>
          </a:stretch>
        </p:blipFill>
        <p:spPr>
          <a:xfrm>
            <a:off x="4811325" y="331925"/>
            <a:ext cx="3407552" cy="2304126"/>
          </a:xfrm>
          <a:prstGeom prst="rect">
            <a:avLst/>
          </a:prstGeom>
          <a:noFill/>
          <a:ln>
            <a:noFill/>
          </a:ln>
        </p:spPr>
      </p:pic>
      <p:pic>
        <p:nvPicPr>
          <p:cNvPr id="291" name="Google Shape;291;p32"/>
          <p:cNvPicPr preferRelativeResize="0"/>
          <p:nvPr/>
        </p:nvPicPr>
        <p:blipFill>
          <a:blip r:embed="rId6">
            <a:alphaModFix/>
          </a:blip>
          <a:stretch>
            <a:fillRect/>
          </a:stretch>
        </p:blipFill>
        <p:spPr>
          <a:xfrm>
            <a:off x="4974425" y="2649150"/>
            <a:ext cx="3257552" cy="2202651"/>
          </a:xfrm>
          <a:prstGeom prst="rect">
            <a:avLst/>
          </a:prstGeom>
          <a:noFill/>
          <a:ln>
            <a:noFill/>
          </a:ln>
        </p:spPr>
      </p:pic>
    </p:spTree>
  </p:cSld>
  <p:clrMapOvr>
    <a:masterClrMapping/>
  </p:clrMapOvr>
  <mc:AlternateContent>
    <mc:Choice Requires="p14">
      <p:transition spd="slow" p14:dur="10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000"/>
                                        <p:tgtEl>
                                          <p:spTgt spid="2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3"/>
          <p:cNvSpPr txBox="1"/>
          <p:nvPr>
            <p:ph idx="1" type="body"/>
          </p:nvPr>
        </p:nvSpPr>
        <p:spPr>
          <a:xfrm>
            <a:off x="311700" y="331925"/>
            <a:ext cx="8520600" cy="436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rPr>
              <a:t>a) BOLD Activity: </a:t>
            </a:r>
            <a:r>
              <a:rPr lang="en" sz="1500">
                <a:solidFill>
                  <a:schemeClr val="dk1"/>
                </a:solidFill>
              </a:rPr>
              <a:t>In most ROIs, BOLD activity is higher in emotion task compared to neutral task in both hemispheres:</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Left hemisphere: Hippocampus, Dorsolateral Prefrontal Cortex, Insula, Medial Prefrontal Cortex</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Right hemisphere: Hippocampus, Dorsolateral Prefrontal Cortex, Insula, Medial Prefrontal Cortex</a:t>
            </a:r>
            <a:endParaRPr sz="1500">
              <a:solidFill>
                <a:schemeClr val="dk1"/>
              </a:solidFill>
            </a:endParaRPr>
          </a:p>
          <a:p>
            <a:pPr indent="0" lvl="0" marL="0" rtl="0" algn="l">
              <a:spcBef>
                <a:spcPts val="0"/>
              </a:spcBef>
              <a:spcAft>
                <a:spcPts val="0"/>
              </a:spcAft>
              <a:buNone/>
            </a:pPr>
            <a:r>
              <a:t/>
            </a:r>
            <a:endParaRPr sz="1700">
              <a:solidFill>
                <a:schemeClr val="dk1"/>
              </a:solidFill>
            </a:endParaRPr>
          </a:p>
          <a:p>
            <a:pPr indent="0" lvl="0" marL="0" rtl="0" algn="l">
              <a:spcBef>
                <a:spcPts val="0"/>
              </a:spcBef>
              <a:spcAft>
                <a:spcPts val="0"/>
              </a:spcAft>
              <a:buNone/>
            </a:pPr>
            <a:r>
              <a:rPr lang="en" sz="1700">
                <a:solidFill>
                  <a:schemeClr val="dk1"/>
                </a:solidFill>
              </a:rPr>
              <a:t>b) Functional Connectivity:</a:t>
            </a:r>
            <a:endParaRPr sz="17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The difference in func. conn. of shortlisted ROIs b/n 2 conditions is not statistically significant.</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Could be attributed to assumptions of Pearson corr. and low threshold due to Bonferroni correction of p-value</a:t>
            </a:r>
            <a:endParaRPr sz="1700">
              <a:solidFill>
                <a:schemeClr val="dk1"/>
              </a:solidFill>
            </a:endParaRPr>
          </a:p>
          <a:p>
            <a:pPr indent="0" lvl="0" marL="0" rtl="0" algn="l">
              <a:spcBef>
                <a:spcPts val="0"/>
              </a:spcBef>
              <a:spcAft>
                <a:spcPts val="0"/>
              </a:spcAft>
              <a:buNone/>
            </a:pPr>
            <a:r>
              <a:t/>
            </a:r>
            <a:endParaRPr sz="1700">
              <a:solidFill>
                <a:schemeClr val="dk1"/>
              </a:solidFill>
            </a:endParaRPr>
          </a:p>
          <a:p>
            <a:pPr indent="0" lvl="0" marL="0" rtl="0" algn="l">
              <a:spcBef>
                <a:spcPts val="0"/>
              </a:spcBef>
              <a:spcAft>
                <a:spcPts val="0"/>
              </a:spcAft>
              <a:buNone/>
            </a:pPr>
            <a:r>
              <a:rPr lang="en" sz="1700">
                <a:solidFill>
                  <a:schemeClr val="dk1"/>
                </a:solidFill>
              </a:rPr>
              <a:t>c) Effective Connectivity: </a:t>
            </a:r>
            <a:endParaRPr sz="17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Left hemisphere: Insula —&gt;Medial Prefrontal Cortex, Insula—&gt;Dorsolateral Prefrontal Cortex</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Right hemisphere: Insula—&gt;Medial Prefrontal Cortex, Medial Prefrontal Cortex—&gt;Insula, Medial Prefrontal Cortex—&gt;Medial Prefrontal Cortex</a:t>
            </a:r>
            <a:endParaRPr sz="1500">
              <a:solidFill>
                <a:schemeClr val="dk1"/>
              </a:solidFill>
            </a:endParaRPr>
          </a:p>
          <a:p>
            <a:pPr indent="0" lvl="0" marL="0" rtl="0" algn="l">
              <a:spcBef>
                <a:spcPts val="0"/>
              </a:spcBef>
              <a:spcAft>
                <a:spcPts val="0"/>
              </a:spcAft>
              <a:buNone/>
            </a:pPr>
            <a:r>
              <a:rPr lang="en">
                <a:solidFill>
                  <a:schemeClr val="dk1"/>
                </a:solidFill>
              </a:rPr>
              <a:t>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97" name="Google Shape;297;p33"/>
          <p:cNvSpPr txBox="1"/>
          <p:nvPr>
            <p:ph type="title"/>
          </p:nvPr>
        </p:nvSpPr>
        <p:spPr>
          <a:xfrm>
            <a:off x="311700" y="-164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u="sng"/>
              <a:t>Observation and Inference:</a:t>
            </a:r>
            <a:endParaRPr b="1" u="sng"/>
          </a:p>
        </p:txBody>
      </p:sp>
    </p:spTree>
  </p:cSld>
  <p:clrMapOvr>
    <a:masterClrMapping/>
  </p:clrMapOvr>
  <mc:AlternateContent>
    <mc:Choice Requires="p14">
      <p:transition spd="slow" p14:dur="1000">
        <p:fade thruBlk="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4"/>
          <p:cNvSpPr txBox="1"/>
          <p:nvPr>
            <p:ph type="title"/>
          </p:nvPr>
        </p:nvSpPr>
        <p:spPr>
          <a:xfrm>
            <a:off x="311700" y="-883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u="sng"/>
              <a:t>Conclusion and Future Scope:</a:t>
            </a:r>
            <a:endParaRPr b="1" u="sng"/>
          </a:p>
        </p:txBody>
      </p:sp>
      <p:sp>
        <p:nvSpPr>
          <p:cNvPr id="303" name="Google Shape;303;p34"/>
          <p:cNvSpPr txBox="1"/>
          <p:nvPr>
            <p:ph idx="1" type="body"/>
          </p:nvPr>
        </p:nvSpPr>
        <p:spPr>
          <a:xfrm>
            <a:off x="117875" y="419100"/>
            <a:ext cx="8926200" cy="3997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Calibri"/>
              <a:buChar char="●"/>
            </a:pPr>
            <a:r>
              <a:rPr lang="en" sz="1600">
                <a:solidFill>
                  <a:schemeClr val="dk1"/>
                </a:solidFill>
              </a:rPr>
              <a:t>Increase in BOLD activation among ROIs in Hippocampus, Insula, Medial Prefrontal Cortex, and Dorsolateral Prefrontal Cortex during negative emotional processing;</a:t>
            </a:r>
            <a:endParaRPr sz="1600">
              <a:solidFill>
                <a:schemeClr val="dk1"/>
              </a:solidFill>
              <a:latin typeface="Calibri"/>
              <a:ea typeface="Calibri"/>
              <a:cs typeface="Calibri"/>
              <a:sym typeface="Calibri"/>
            </a:endParaRPr>
          </a:p>
          <a:p>
            <a:pPr indent="0" lvl="0" marL="457200" rtl="0" algn="l">
              <a:spcBef>
                <a:spcPts val="0"/>
              </a:spcBef>
              <a:spcAft>
                <a:spcPts val="0"/>
              </a:spcAft>
              <a:buNone/>
            </a:pPr>
            <a:r>
              <a:t/>
            </a:r>
            <a:endParaRPr sz="1600">
              <a:latin typeface="Calibri"/>
              <a:ea typeface="Calibri"/>
              <a:cs typeface="Calibri"/>
              <a:sym typeface="Calibri"/>
            </a:endParaRPr>
          </a:p>
          <a:p>
            <a:pPr indent="0" lvl="0" marL="457200" rtl="0" algn="l">
              <a:spcBef>
                <a:spcPts val="0"/>
              </a:spcBef>
              <a:spcAft>
                <a:spcPts val="0"/>
              </a:spcAft>
              <a:buNone/>
            </a:pPr>
            <a:r>
              <a:rPr lang="en" sz="1600">
                <a:solidFill>
                  <a:schemeClr val="dk1"/>
                </a:solidFill>
              </a:rPr>
              <a:t>No significant difference in functional connectivity between negative emotional processing condition and neutral condition;</a:t>
            </a:r>
            <a:endParaRPr sz="1600">
              <a:solidFill>
                <a:schemeClr val="dk1"/>
              </a:solidFill>
            </a:endParaRPr>
          </a:p>
          <a:p>
            <a:pPr indent="0" lvl="0" marL="457200" rtl="0" algn="l">
              <a:spcBef>
                <a:spcPts val="0"/>
              </a:spcBef>
              <a:spcAft>
                <a:spcPts val="0"/>
              </a:spcAft>
              <a:buNone/>
            </a:pPr>
            <a:r>
              <a:t/>
            </a:r>
            <a:endParaRPr sz="1600">
              <a:solidFill>
                <a:schemeClr val="dk1"/>
              </a:solidFill>
            </a:endParaRPr>
          </a:p>
          <a:p>
            <a:pPr indent="0" lvl="0" marL="457200" rtl="0" algn="l">
              <a:spcBef>
                <a:spcPts val="0"/>
              </a:spcBef>
              <a:spcAft>
                <a:spcPts val="0"/>
              </a:spcAft>
              <a:buNone/>
            </a:pPr>
            <a:r>
              <a:rPr lang="en" sz="1600">
                <a:solidFill>
                  <a:schemeClr val="dk1"/>
                </a:solidFill>
              </a:rPr>
              <a:t>Increase in effective connectivity among ROIs in Insula, Medial Prefrontal Cortex, and Dorsolateral Prefrontal Cortex during negative emotional processing</a:t>
            </a:r>
            <a:endParaRPr sz="1600">
              <a:solidFill>
                <a:schemeClr val="dk1"/>
              </a:solidFill>
            </a:endParaRPr>
          </a:p>
          <a:p>
            <a:pPr indent="0" lvl="0" marL="457200" rtl="0" algn="l">
              <a:spcBef>
                <a:spcPts val="0"/>
              </a:spcBef>
              <a:spcAft>
                <a:spcPts val="0"/>
              </a:spcAft>
              <a:buNone/>
            </a:pPr>
            <a:r>
              <a:t/>
            </a:r>
            <a:endParaRPr sz="1600"/>
          </a:p>
          <a:p>
            <a:pPr indent="-330200" lvl="0" marL="457200" rtl="0" algn="l">
              <a:spcBef>
                <a:spcPts val="0"/>
              </a:spcBef>
              <a:spcAft>
                <a:spcPts val="0"/>
              </a:spcAft>
              <a:buClr>
                <a:schemeClr val="dk1"/>
              </a:buClr>
              <a:buSzPts val="1600"/>
              <a:buChar char="●"/>
            </a:pPr>
            <a:r>
              <a:rPr lang="en" sz="1600">
                <a:solidFill>
                  <a:schemeClr val="dk1"/>
                </a:solidFill>
              </a:rPr>
              <a:t>Neuropsychiatric</a:t>
            </a:r>
            <a:r>
              <a:rPr lang="en" sz="1600">
                <a:solidFill>
                  <a:schemeClr val="dk1"/>
                </a:solidFill>
              </a:rPr>
              <a:t> disorders affect emotional processing (E.g.: Autism)</a:t>
            </a:r>
            <a:endParaRPr sz="1600">
              <a:solidFill>
                <a:schemeClr val="dk1"/>
              </a:solidFill>
            </a:endParaRPr>
          </a:p>
          <a:p>
            <a:pPr indent="0" lvl="0" marL="457200" rtl="0" algn="l">
              <a:spcBef>
                <a:spcPts val="0"/>
              </a:spcBef>
              <a:spcAft>
                <a:spcPts val="0"/>
              </a:spcAft>
              <a:buNone/>
            </a:pPr>
            <a:r>
              <a:t/>
            </a:r>
            <a:endParaRPr sz="1600">
              <a:latin typeface="Calibri"/>
              <a:ea typeface="Calibri"/>
              <a:cs typeface="Calibri"/>
              <a:sym typeface="Calibri"/>
            </a:endParaRPr>
          </a:p>
        </p:txBody>
      </p:sp>
      <p:pic>
        <p:nvPicPr>
          <p:cNvPr id="304" name="Google Shape;304;p34"/>
          <p:cNvPicPr preferRelativeResize="0"/>
          <p:nvPr/>
        </p:nvPicPr>
        <p:blipFill>
          <a:blip r:embed="rId3">
            <a:alphaModFix/>
          </a:blip>
          <a:stretch>
            <a:fillRect/>
          </a:stretch>
        </p:blipFill>
        <p:spPr>
          <a:xfrm>
            <a:off x="2876550" y="3343275"/>
            <a:ext cx="3390900" cy="1447800"/>
          </a:xfrm>
          <a:prstGeom prst="rect">
            <a:avLst/>
          </a:prstGeom>
          <a:noFill/>
          <a:ln>
            <a:noFill/>
          </a:ln>
        </p:spPr>
      </p:pic>
    </p:spTree>
  </p:cSld>
  <p:clrMapOvr>
    <a:masterClrMapping/>
  </p:clrMapOvr>
  <mc:AlternateContent>
    <mc:Choice Requires="p14">
      <p:transition spd="slow" p14:dur="1000">
        <p:fade thruBlk="1"/>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